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57" r:id="rId2"/>
    <p:sldId id="260" r:id="rId3"/>
    <p:sldId id="337" r:id="rId4"/>
    <p:sldId id="383" r:id="rId5"/>
    <p:sldId id="339" r:id="rId6"/>
    <p:sldId id="385" r:id="rId7"/>
    <p:sldId id="384" r:id="rId8"/>
    <p:sldId id="354" r:id="rId9"/>
    <p:sldId id="343" r:id="rId10"/>
    <p:sldId id="340" r:id="rId11"/>
    <p:sldId id="341" r:id="rId12"/>
    <p:sldId id="342" r:id="rId13"/>
    <p:sldId id="345" r:id="rId14"/>
    <p:sldId id="346" r:id="rId15"/>
    <p:sldId id="347" r:id="rId16"/>
    <p:sldId id="351" r:id="rId17"/>
    <p:sldId id="352" r:id="rId18"/>
    <p:sldId id="353" r:id="rId19"/>
    <p:sldId id="355" r:id="rId20"/>
    <p:sldId id="359" r:id="rId21"/>
    <p:sldId id="356" r:id="rId22"/>
    <p:sldId id="358" r:id="rId23"/>
    <p:sldId id="357" r:id="rId24"/>
    <p:sldId id="360" r:id="rId25"/>
    <p:sldId id="364" r:id="rId26"/>
    <p:sldId id="365" r:id="rId27"/>
    <p:sldId id="367" r:id="rId28"/>
    <p:sldId id="370" r:id="rId29"/>
    <p:sldId id="371" r:id="rId30"/>
    <p:sldId id="372" r:id="rId31"/>
    <p:sldId id="374" r:id="rId32"/>
    <p:sldId id="375" r:id="rId33"/>
    <p:sldId id="393" r:id="rId34"/>
    <p:sldId id="377" r:id="rId35"/>
    <p:sldId id="388" r:id="rId36"/>
    <p:sldId id="387" r:id="rId37"/>
    <p:sldId id="389" r:id="rId38"/>
    <p:sldId id="390" r:id="rId39"/>
    <p:sldId id="391" r:id="rId40"/>
    <p:sldId id="392" r:id="rId41"/>
    <p:sldId id="395" r:id="rId42"/>
    <p:sldId id="386" r:id="rId43"/>
    <p:sldId id="381" r:id="rId44"/>
    <p:sldId id="396" r:id="rId45"/>
    <p:sldId id="378" r:id="rId46"/>
    <p:sldId id="382" r:id="rId47"/>
    <p:sldId id="397" r:id="rId48"/>
    <p:sldId id="263" r:id="rId4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216"/>
    <a:srgbClr val="5A771F"/>
    <a:srgbClr val="D2CD25"/>
    <a:srgbClr val="B4B218"/>
    <a:srgbClr val="7A7913"/>
    <a:srgbClr val="49480D"/>
    <a:srgbClr val="D95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33" autoAdjust="0"/>
    <p:restoredTop sz="94660"/>
  </p:normalViewPr>
  <p:slideViewPr>
    <p:cSldViewPr snapToGrid="0">
      <p:cViewPr varScale="1">
        <p:scale>
          <a:sx n="72" d="100"/>
          <a:sy n="72" d="100"/>
        </p:scale>
        <p:origin x="87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86F8F8D-077B-443E-B2C4-11715CECD353}" type="datetime1">
              <a:rPr lang="en-US" smtClean="0"/>
              <a:t>6/21/2021</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B662EBD-D888-45FD-A5B6-89C56FFE35AC}" type="slidenum">
              <a:rPr lang="en-US" smtClean="0"/>
              <a:t>‹#›</a:t>
            </a:fld>
            <a:endParaRPr lang="en-US"/>
          </a:p>
        </p:txBody>
      </p:sp>
    </p:spTree>
    <p:extLst>
      <p:ext uri="{BB962C8B-B14F-4D97-AF65-F5344CB8AC3E}">
        <p14:creationId xmlns:p14="http://schemas.microsoft.com/office/powerpoint/2010/main" val="189453951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D1CF47-696B-4B63-B658-1EAD6DFCDF69}" type="datetime1">
              <a:rPr lang="en-US" smtClean="0"/>
              <a:t>6/21/2021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5E8CBCE-3479-4A90-8772-167AE33236D1}" type="slidenum">
              <a:rPr lang="en-US" smtClean="0"/>
              <a:t>‹#›</a:t>
            </a:fld>
            <a:endParaRPr lang="en-US"/>
          </a:p>
        </p:txBody>
      </p:sp>
    </p:spTree>
    <p:extLst>
      <p:ext uri="{BB962C8B-B14F-4D97-AF65-F5344CB8AC3E}">
        <p14:creationId xmlns:p14="http://schemas.microsoft.com/office/powerpoint/2010/main" val="3642950577"/>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E8CBCE-3479-4A90-8772-167AE33236D1}" type="slidenum">
              <a:rPr lang="en-US" smtClean="0"/>
              <a:t>1</a:t>
            </a:fld>
            <a:endParaRPr lang="en-US"/>
          </a:p>
        </p:txBody>
      </p:sp>
      <p:sp>
        <p:nvSpPr>
          <p:cNvPr id="5" name="Date Placeholder 4"/>
          <p:cNvSpPr>
            <a:spLocks noGrp="1"/>
          </p:cNvSpPr>
          <p:nvPr>
            <p:ph type="dt" idx="11"/>
          </p:nvPr>
        </p:nvSpPr>
        <p:spPr/>
        <p:txBody>
          <a:bodyPr/>
          <a:lstStyle/>
          <a:p>
            <a:fld id="{9616D187-4565-445A-A482-83E572CCFF35}" type="datetime1">
              <a:rPr lang="en-US" smtClean="0"/>
              <a:t>6/21/2021</a:t>
            </a:fld>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63372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096E55-6B6F-4E14-A41D-A542FAEB93D2}"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601F9-6C5D-4C68-A6CA-AA9894A7ED28}"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F285A6-4A29-4857-88D9-8D2BCC8FC9C7}"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1749F4-B80E-4318-A534-B110C53FDE50}"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C77CB-F799-4695-B6C0-777A4C6F2FB2}"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10771-AD3F-4E1E-A7F8-2B18C54757EB}" type="datetime1">
              <a:rPr lang="en-US" smtClean="0"/>
              <a:t>6/21/2021</a:t>
            </a:fld>
            <a:endParaRPr lang="en-US" dirty="0"/>
          </a:p>
        </p:txBody>
      </p:sp>
      <p:sp>
        <p:nvSpPr>
          <p:cNvPr id="6" name="Footer Placeholder 5"/>
          <p:cNvSpPr>
            <a:spLocks noGrp="1"/>
          </p:cNvSpPr>
          <p:nvPr>
            <p:ph type="ftr" sz="quarter" idx="11"/>
          </p:nvPr>
        </p:nvSpPr>
        <p:spPr/>
        <p:txBody>
          <a:bodyPr/>
          <a:lstStyle/>
          <a:p>
            <a:r>
              <a:rPr lang="en-US" dirty="0"/>
              <a:t>Atuguba &amp; Associates Presentation</a:t>
            </a: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32C5CA-1A3C-4E10-B9A3-8E1D9E92022A}" type="datetime1">
              <a:rPr lang="en-US" smtClean="0"/>
              <a:t>6/21/2021</a:t>
            </a:fld>
            <a:endParaRPr lang="en-US" dirty="0"/>
          </a:p>
        </p:txBody>
      </p:sp>
      <p:sp>
        <p:nvSpPr>
          <p:cNvPr id="8" name="Footer Placeholder 7"/>
          <p:cNvSpPr>
            <a:spLocks noGrp="1"/>
          </p:cNvSpPr>
          <p:nvPr>
            <p:ph type="ftr" sz="quarter" idx="11"/>
          </p:nvPr>
        </p:nvSpPr>
        <p:spPr/>
        <p:txBody>
          <a:bodyPr/>
          <a:lstStyle/>
          <a:p>
            <a:r>
              <a:rPr lang="en-US" dirty="0"/>
              <a:t>Atuguba &amp; Associates Presentation</a:t>
            </a: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C0AAB3-073C-4FDC-914B-0A0F82EF9809}" type="datetime1">
              <a:rPr lang="en-US" smtClean="0"/>
              <a:t>6/21/2021</a:t>
            </a:fld>
            <a:endParaRPr lang="en-US" dirty="0"/>
          </a:p>
        </p:txBody>
      </p:sp>
      <p:sp>
        <p:nvSpPr>
          <p:cNvPr id="4" name="Footer Placeholder 3"/>
          <p:cNvSpPr>
            <a:spLocks noGrp="1"/>
          </p:cNvSpPr>
          <p:nvPr>
            <p:ph type="ftr" sz="quarter" idx="11"/>
          </p:nvPr>
        </p:nvSpPr>
        <p:spPr/>
        <p:txBody>
          <a:bodyPr/>
          <a:lstStyle/>
          <a:p>
            <a:r>
              <a:rPr lang="en-US" dirty="0"/>
              <a:t>Atuguba &amp; Associates Presentation</a:t>
            </a: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B5D2930-10E6-4431-BED5-EBBCC95A120C}" type="datetime1">
              <a:rPr lang="en-US" smtClean="0"/>
              <a:t>6/21/2021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Atuguba &amp; Associates Presentation</a:t>
            </a: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8D31E43-CFAA-4BCD-86D9-2BCE6D5558F8}" type="datetime1">
              <a:rPr lang="en-US" smtClean="0"/>
              <a:t>6/21/2021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Atuguba &amp; Associates Presentation</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DEAC31-42C8-410D-9702-F413B171B6EC}" type="datetime1">
              <a:rPr lang="en-US" smtClean="0"/>
              <a:t>6/21/2021</a:t>
            </a:fld>
            <a:endParaRPr lang="en-US" dirty="0"/>
          </a:p>
        </p:txBody>
      </p:sp>
      <p:sp>
        <p:nvSpPr>
          <p:cNvPr id="6" name="Footer Placeholder 5"/>
          <p:cNvSpPr>
            <a:spLocks noGrp="1"/>
          </p:cNvSpPr>
          <p:nvPr>
            <p:ph type="ftr" sz="quarter" idx="11"/>
          </p:nvPr>
        </p:nvSpPr>
        <p:spPr/>
        <p:txBody>
          <a:bodyPr/>
          <a:lstStyle/>
          <a:p>
            <a:r>
              <a:rPr lang="en-US" dirty="0"/>
              <a:t>Atuguba &amp; Associates Presentation</a:t>
            </a: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F845EE7-18AD-41F7-BC05-B8EB3A06A5BE}" type="datetime1">
              <a:rPr lang="en-US" smtClean="0"/>
              <a:t>6/21/2021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Atuguba &amp; Associates Presentation</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90" y="152828"/>
            <a:ext cx="3370400" cy="1656922"/>
          </a:xfrm>
        </p:spPr>
        <p:txBody>
          <a:bodyPr>
            <a:normAutofit/>
          </a:bodyPr>
          <a:lstStyle/>
          <a:p>
            <a:r>
              <a:rPr lang="en-US" sz="4400" dirty="0"/>
              <a:t>ATUGUBA &amp; ASSOCIATES</a:t>
            </a:r>
          </a:p>
        </p:txBody>
      </p:sp>
      <p:sp>
        <p:nvSpPr>
          <p:cNvPr id="4" name="Text Placeholder 3"/>
          <p:cNvSpPr>
            <a:spLocks noGrp="1"/>
          </p:cNvSpPr>
          <p:nvPr>
            <p:ph type="body" sz="half" idx="2"/>
          </p:nvPr>
        </p:nvSpPr>
        <p:spPr>
          <a:xfrm>
            <a:off x="152400" y="2971800"/>
            <a:ext cx="3733800" cy="2483778"/>
          </a:xfrm>
        </p:spPr>
        <p:txBody>
          <a:bodyPr>
            <a:normAutofit/>
          </a:bodyPr>
          <a:lstStyle/>
          <a:p>
            <a:pPr algn="ctr"/>
            <a:r>
              <a:rPr lang="en-US" sz="3600" dirty="0">
                <a:latin typeface="Helvetica" pitchFamily="2" charset="0"/>
              </a:rPr>
              <a:t>MONTHLY CLE</a:t>
            </a:r>
            <a:endParaRPr lang="en-US" sz="3200" dirty="0">
              <a:latin typeface="Helvetica" pitchFamily="2" charset="0"/>
            </a:endParaRPr>
          </a:p>
          <a:p>
            <a:pPr algn="ctr"/>
            <a:endParaRPr lang="en-US" sz="2400" dirty="0">
              <a:latin typeface="Helvetica" pitchFamily="2" charset="0"/>
            </a:endParaRPr>
          </a:p>
          <a:p>
            <a:pPr algn="ctr"/>
            <a:r>
              <a:rPr lang="en-US" sz="2400" dirty="0" err="1">
                <a:latin typeface="Helvetica" pitchFamily="2" charset="0"/>
              </a:rPr>
              <a:t>Setor</a:t>
            </a:r>
            <a:r>
              <a:rPr lang="en-US" sz="2400" dirty="0">
                <a:latin typeface="Helvetica" pitchFamily="2" charset="0"/>
              </a:rPr>
              <a:t> Foe-</a:t>
            </a:r>
            <a:r>
              <a:rPr lang="en-US" sz="2400" dirty="0" err="1">
                <a:latin typeface="Helvetica" pitchFamily="2" charset="0"/>
              </a:rPr>
              <a:t>Ahorney</a:t>
            </a:r>
            <a:endParaRPr lang="en-US" sz="2400" dirty="0">
              <a:latin typeface="Helvetica" pitchFamily="2" charset="0"/>
            </a:endParaRPr>
          </a:p>
          <a:p>
            <a:pPr algn="ctr"/>
            <a:endParaRPr lang="en-US" sz="1000" dirty="0">
              <a:latin typeface="Helvetica" pitchFamily="2" charset="0"/>
            </a:endParaRPr>
          </a:p>
          <a:p>
            <a:pPr algn="ctr"/>
            <a:r>
              <a:rPr lang="en-US" sz="2400" dirty="0">
                <a:latin typeface="Helvetica" pitchFamily="2" charset="0"/>
              </a:rPr>
              <a:t>28</a:t>
            </a:r>
            <a:r>
              <a:rPr lang="en-US" sz="2400" baseline="30000" dirty="0">
                <a:latin typeface="Helvetica" pitchFamily="2" charset="0"/>
              </a:rPr>
              <a:t>th</a:t>
            </a:r>
            <a:r>
              <a:rPr lang="en-US" sz="2400" dirty="0">
                <a:latin typeface="Helvetica" pitchFamily="2" charset="0"/>
              </a:rPr>
              <a:t> May, 2021</a:t>
            </a:r>
          </a:p>
          <a:p>
            <a:pPr algn="ctr"/>
            <a:endParaRPr lang="en-US" sz="3200" dirty="0"/>
          </a:p>
        </p:txBody>
      </p:sp>
      <p:sp>
        <p:nvSpPr>
          <p:cNvPr id="7" name="TextBox 6"/>
          <p:cNvSpPr txBox="1"/>
          <p:nvPr/>
        </p:nvSpPr>
        <p:spPr>
          <a:xfrm>
            <a:off x="4167104" y="2594813"/>
            <a:ext cx="7829550" cy="2585323"/>
          </a:xfrm>
          <a:prstGeom prst="rect">
            <a:avLst/>
          </a:prstGeom>
          <a:noFill/>
        </p:spPr>
        <p:txBody>
          <a:bodyPr wrap="square" rtlCol="0">
            <a:spAutoFit/>
          </a:bodyPr>
          <a:lstStyle/>
          <a:p>
            <a:pPr algn="ctr"/>
            <a:endParaRPr lang="en-US" dirty="0">
              <a:latin typeface="Helvetica" pitchFamily="2" charset="0"/>
            </a:endParaRPr>
          </a:p>
          <a:p>
            <a:pPr algn="ctr"/>
            <a:r>
              <a:rPr lang="en-US" sz="3600" dirty="0">
                <a:latin typeface="Helvetica" pitchFamily="2" charset="0"/>
              </a:rPr>
              <a:t>The Cyber Security Act 2020 (Act 1038): Yet another Act of Parliament or a Potent Tool in Dealing with the Menace of Cyber Crime?</a:t>
            </a:r>
          </a:p>
        </p:txBody>
      </p:sp>
      <p:sp>
        <p:nvSpPr>
          <p:cNvPr id="8" name="Date Placeholder 7"/>
          <p:cNvSpPr>
            <a:spLocks noGrp="1"/>
          </p:cNvSpPr>
          <p:nvPr>
            <p:ph type="dt" sz="half" idx="10"/>
          </p:nvPr>
        </p:nvSpPr>
        <p:spPr/>
        <p:txBody>
          <a:bodyPr/>
          <a:lstStyle/>
          <a:p>
            <a:r>
              <a:rPr lang="en-US" dirty="0"/>
              <a:t>28/05/2021</a:t>
            </a:r>
          </a:p>
        </p:txBody>
      </p:sp>
      <p:sp>
        <p:nvSpPr>
          <p:cNvPr id="9" name="Footer Placeholder 8"/>
          <p:cNvSpPr>
            <a:spLocks noGrp="1"/>
          </p:cNvSpPr>
          <p:nvPr>
            <p:ph type="ftr" sz="quarter" idx="11"/>
          </p:nvPr>
        </p:nvSpPr>
        <p:spPr/>
        <p:txBody>
          <a:bodyPr/>
          <a:lstStyle/>
          <a:p>
            <a:r>
              <a:rPr lang="en-US" dirty="0"/>
              <a:t>Atuguba &amp; Associates Presentation</a:t>
            </a:r>
          </a:p>
        </p:txBody>
      </p:sp>
      <p:sp>
        <p:nvSpPr>
          <p:cNvPr id="10" name="Slide Number Placeholder 9"/>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3" name="Picture 2"/>
          <p:cNvPicPr>
            <a:picLocks noChangeAspect="1"/>
          </p:cNvPicPr>
          <p:nvPr/>
        </p:nvPicPr>
        <p:blipFill rotWithShape="1">
          <a:blip r:embed="rId3"/>
          <a:srcRect t="17490" b="25346"/>
          <a:stretch/>
        </p:blipFill>
        <p:spPr>
          <a:xfrm>
            <a:off x="9683980" y="438578"/>
            <a:ext cx="2141224" cy="985730"/>
          </a:xfrm>
          <a:prstGeom prst="rect">
            <a:avLst/>
          </a:prstGeom>
        </p:spPr>
      </p:pic>
      <p:pic>
        <p:nvPicPr>
          <p:cNvPr id="1026" name="Picture 2" descr="Home - IR Global">
            <a:extLst>
              <a:ext uri="{FF2B5EF4-FFF2-40B4-BE49-F238E27FC236}">
                <a16:creationId xmlns:a16="http://schemas.microsoft.com/office/drawing/2014/main" id="{3DB23EAA-0374-3F4A-8EC9-8C8CFAA8A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790" y="517142"/>
            <a:ext cx="1510210" cy="770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FCA3129-E07C-CB4A-A249-4D6B19856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295" y="378265"/>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406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r>
              <a:rPr lang="en-US" sz="2800" b="1" dirty="0">
                <a:latin typeface="Candara" panose="020E0502030303020204" pitchFamily="34" charset="0"/>
              </a:rPr>
              <a:t>DEFINITION OF SOME KEY TERMS</a:t>
            </a:r>
          </a:p>
        </p:txBody>
      </p:sp>
      <p:sp>
        <p:nvSpPr>
          <p:cNvPr id="3" name="Content Placeholder 2"/>
          <p:cNvSpPr>
            <a:spLocks noGrp="1"/>
          </p:cNvSpPr>
          <p:nvPr>
            <p:ph idx="1"/>
          </p:nvPr>
        </p:nvSpPr>
        <p:spPr>
          <a:xfrm>
            <a:off x="613611" y="1805651"/>
            <a:ext cx="10542069"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b="1" dirty="0">
                <a:latin typeface="Helvetica" pitchFamily="2" charset="0"/>
              </a:rPr>
              <a:t>COMPUTER SYSTEM </a:t>
            </a:r>
            <a:r>
              <a:rPr lang="en-US" sz="2400" dirty="0">
                <a:latin typeface="Helvetica" pitchFamily="2" charset="0"/>
              </a:rPr>
              <a:t>means an arrangement of interconnected computers that is designed to perform one or more specific functions, and includes an information system; an operational technology system, a programmable logic controller, a supervisory control and a data acquisition system.</a:t>
            </a:r>
          </a:p>
          <a:p>
            <a:pPr marL="549275" indent="-549275" algn="just">
              <a:lnSpc>
                <a:spcPct val="100000"/>
              </a:lnSpc>
              <a:spcAft>
                <a:spcPts val="1400"/>
              </a:spcAft>
              <a:buFont typeface="Wingdings" panose="05000000000000000000" pitchFamily="2" charset="2"/>
              <a:buChar char="q"/>
            </a:pPr>
            <a:r>
              <a:rPr lang="en-US" sz="2400" b="1" dirty="0">
                <a:latin typeface="Helvetica" pitchFamily="2" charset="0"/>
              </a:rPr>
              <a:t>CYBERCRIME</a:t>
            </a:r>
            <a:r>
              <a:rPr lang="en-US" sz="2400" dirty="0">
                <a:latin typeface="Helvetica" pitchFamily="2" charset="0"/>
              </a:rPr>
              <a:t> means the use of cyberspace or any electronic facility to commit a crime.</a:t>
            </a:r>
          </a:p>
          <a:p>
            <a:pPr marL="0" indent="0" algn="just">
              <a:lnSpc>
                <a:spcPct val="100000"/>
              </a:lnSpc>
              <a:spcAft>
                <a:spcPts val="1400"/>
              </a:spcAft>
              <a:buNone/>
            </a:pPr>
            <a:endParaRPr lang="en-US" sz="2400" dirty="0">
              <a:latin typeface="Helvetica" pitchFamily="2" charset="0"/>
            </a:endParaRP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10</a:t>
            </a:fld>
            <a:endParaRPr lang="en-US" dirty="0"/>
          </a:p>
        </p:txBody>
      </p:sp>
      <p:pic>
        <p:nvPicPr>
          <p:cNvPr id="8" name="Picture 4">
            <a:extLst>
              <a:ext uri="{FF2B5EF4-FFF2-40B4-BE49-F238E27FC236}">
                <a16:creationId xmlns:a16="http://schemas.microsoft.com/office/drawing/2014/main" id="{FD3766FF-804C-0C48-B545-79302CB6B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7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r>
              <a:rPr lang="en-US" sz="2800" b="1" dirty="0">
                <a:latin typeface="Candara" panose="020E0502030303020204" pitchFamily="34" charset="0"/>
              </a:rPr>
              <a:t>DEFINITION OF SOME KEY TERMS</a:t>
            </a:r>
          </a:p>
        </p:txBody>
      </p:sp>
      <p:sp>
        <p:nvSpPr>
          <p:cNvPr id="3" name="Content Placeholder 2"/>
          <p:cNvSpPr>
            <a:spLocks noGrp="1"/>
          </p:cNvSpPr>
          <p:nvPr>
            <p:ph idx="1"/>
          </p:nvPr>
        </p:nvSpPr>
        <p:spPr>
          <a:xfrm>
            <a:off x="637674" y="1805651"/>
            <a:ext cx="10518006"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b="1" dirty="0">
                <a:latin typeface="Helvetica" pitchFamily="2" charset="0"/>
              </a:rPr>
              <a:t>CRITICAL INFORMATION INFRASTRUCTURE (CII) </a:t>
            </a:r>
            <a:r>
              <a:rPr lang="en-US" sz="2400" dirty="0">
                <a:latin typeface="Helvetica" pitchFamily="2" charset="0"/>
              </a:rPr>
              <a:t>is any data, database, network, communications infrastructure, (or part thereof), or anything associated with them that has been declared a CII </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11</a:t>
            </a:fld>
            <a:endParaRPr lang="en-US" dirty="0"/>
          </a:p>
        </p:txBody>
      </p:sp>
      <p:pic>
        <p:nvPicPr>
          <p:cNvPr id="3074" name="Picture 2">
            <a:extLst>
              <a:ext uri="{FF2B5EF4-FFF2-40B4-BE49-F238E27FC236}">
                <a16:creationId xmlns:a16="http://schemas.microsoft.com/office/drawing/2014/main" id="{019B18C7-BB4A-A349-9901-D320202C2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2985128"/>
            <a:ext cx="6750050" cy="32717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17655AC-7B00-D147-98EB-2A4AB73A25E4}"/>
              </a:ext>
            </a:extLst>
          </p:cNvPr>
          <p:cNvSpPr/>
          <p:nvPr/>
        </p:nvSpPr>
        <p:spPr>
          <a:xfrm>
            <a:off x="977347" y="5308496"/>
            <a:ext cx="2225213" cy="923330"/>
          </a:xfrm>
          <a:prstGeom prst="rect">
            <a:avLst/>
          </a:prstGeom>
        </p:spPr>
        <p:txBody>
          <a:bodyPr wrap="square">
            <a:spAutoFit/>
          </a:bodyPr>
          <a:lstStyle/>
          <a:p>
            <a:r>
              <a:rPr lang="en-GB" i="1" dirty="0">
                <a:solidFill>
                  <a:srgbClr val="333333"/>
                </a:solidFill>
                <a:latin typeface="Roboto" panose="02000000000000000000" pitchFamily="2" charset="0"/>
              </a:rPr>
              <a:t>Critical Information Infrastructure in various areas</a:t>
            </a:r>
            <a:endParaRPr lang="en-GH" i="1" dirty="0"/>
          </a:p>
        </p:txBody>
      </p:sp>
      <p:pic>
        <p:nvPicPr>
          <p:cNvPr id="10" name="Picture 4">
            <a:extLst>
              <a:ext uri="{FF2B5EF4-FFF2-40B4-BE49-F238E27FC236}">
                <a16:creationId xmlns:a16="http://schemas.microsoft.com/office/drawing/2014/main" id="{66297E70-8AAA-E04B-95C4-56899E916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17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r>
              <a:rPr lang="en-US" sz="2800" b="1" dirty="0">
                <a:latin typeface="Candara" panose="020E0502030303020204" pitchFamily="34" charset="0"/>
              </a:rPr>
              <a:t>APPLICABILITY OF THE ACT</a:t>
            </a:r>
          </a:p>
        </p:txBody>
      </p:sp>
      <p:sp>
        <p:nvSpPr>
          <p:cNvPr id="3" name="Content Placeholder 2"/>
          <p:cNvSpPr>
            <a:spLocks noGrp="1"/>
          </p:cNvSpPr>
          <p:nvPr>
            <p:ph idx="1"/>
          </p:nvPr>
        </p:nvSpPr>
        <p:spPr>
          <a:xfrm>
            <a:off x="842211" y="1805651"/>
            <a:ext cx="10313469" cy="4502551"/>
          </a:xfrm>
        </p:spPr>
        <p:txBody>
          <a:bodyPr>
            <a:normAutofit lnSpcReduction="10000"/>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Act applies to cyber security in the country and should be read together with other relevant Acts such as;</a:t>
            </a:r>
          </a:p>
          <a:p>
            <a:pPr marL="1117600" indent="-398463" algn="just">
              <a:lnSpc>
                <a:spcPct val="100000"/>
              </a:lnSpc>
              <a:spcBef>
                <a:spcPts val="600"/>
              </a:spcBef>
              <a:spcAft>
                <a:spcPts val="0"/>
              </a:spcAft>
              <a:buFont typeface="Wingdings" pitchFamily="2" charset="2"/>
              <a:buChar char="§"/>
            </a:pPr>
            <a:r>
              <a:rPr lang="en-US" sz="2400" dirty="0">
                <a:latin typeface="Helvetica" pitchFamily="2" charset="0"/>
              </a:rPr>
              <a:t>Criminal and other offences Act, 1960 (Act 29)</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Evidence Act, 1975 (N.R.C.D. 323)</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The Foreign Exchange Act, 2006 (Act 723)</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Anti-Money Laundering Act, 2008 (Act 749)</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Electronic Transactions Act, 2008 (Act 772)</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Electronic Communications Act, 2008 (Act 775)</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Economic and Organized Crime Office Act, 2010 (Act 804)</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Mutual Legal Assistance Act, 2010 (Act 807)</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Data Protection Act, 2012 (act 843); and </a:t>
            </a:r>
          </a:p>
          <a:p>
            <a:pPr marL="1117600" indent="-398463" algn="just">
              <a:lnSpc>
                <a:spcPct val="100000"/>
              </a:lnSpc>
              <a:spcBef>
                <a:spcPts val="0"/>
              </a:spcBef>
              <a:spcAft>
                <a:spcPts val="0"/>
              </a:spcAft>
              <a:buFont typeface="Wingdings" pitchFamily="2" charset="2"/>
              <a:buChar char="§"/>
            </a:pPr>
            <a:r>
              <a:rPr lang="en-US" sz="2400" dirty="0">
                <a:latin typeface="Helvetica" pitchFamily="2" charset="0"/>
              </a:rPr>
              <a:t>Payment Systems and Services Act, 2019 (Act 987)</a:t>
            </a:r>
          </a:p>
          <a:p>
            <a:pPr marL="1117600" indent="-398463" algn="just">
              <a:lnSpc>
                <a:spcPct val="100000"/>
              </a:lnSpc>
              <a:spcBef>
                <a:spcPts val="0"/>
              </a:spcBef>
              <a:spcAft>
                <a:spcPts val="0"/>
              </a:spcAft>
              <a:buFont typeface="Wingdings" pitchFamily="2" charset="2"/>
              <a:buChar char="§"/>
            </a:pPr>
            <a:endParaRPr lang="en-US" sz="2400" dirty="0">
              <a:latin typeface="Helvetica" pitchFamily="2" charset="0"/>
            </a:endParaRPr>
          </a:p>
          <a:p>
            <a:pPr marL="549275" indent="-549275" algn="just">
              <a:lnSpc>
                <a:spcPct val="100000"/>
              </a:lnSpc>
              <a:spcAft>
                <a:spcPts val="1400"/>
              </a:spcAft>
              <a:buFont typeface="Wingdings" panose="05000000000000000000" pitchFamily="2" charset="2"/>
              <a:buChar char="q"/>
            </a:pPr>
            <a:endParaRPr lang="en-US" sz="2400" dirty="0">
              <a:latin typeface="Helvetica" pitchFamily="2" charset="0"/>
            </a:endParaRP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12</a:t>
            </a:fld>
            <a:endParaRPr lang="en-US" dirty="0"/>
          </a:p>
        </p:txBody>
      </p:sp>
      <p:pic>
        <p:nvPicPr>
          <p:cNvPr id="8" name="Picture 4">
            <a:extLst>
              <a:ext uri="{FF2B5EF4-FFF2-40B4-BE49-F238E27FC236}">
                <a16:creationId xmlns:a16="http://schemas.microsoft.com/office/drawing/2014/main" id="{5AAA69CD-81BD-0C4D-A839-A8DFE9109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70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A. The Cyber Security Authority</a:t>
            </a:r>
          </a:p>
        </p:txBody>
      </p:sp>
      <p:sp>
        <p:nvSpPr>
          <p:cNvPr id="3" name="Content Placeholder 2"/>
          <p:cNvSpPr>
            <a:spLocks noGrp="1"/>
          </p:cNvSpPr>
          <p:nvPr>
            <p:ph idx="1"/>
          </p:nvPr>
        </p:nvSpPr>
        <p:spPr>
          <a:xfrm>
            <a:off x="876300" y="1805651"/>
            <a:ext cx="10725150"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Some of the functions of the authority includes to;</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Advise government and public institutions on matters relating to cyber security</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Certify cybersecurity products and services</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Promote the protection of children online</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Establish and maintain a framework for dissemination of information on cybersecurity</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Educate the public on cybercrime and cybersecurity</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Collaborate with law enforcement agencies on matters relating to cybersecurity.</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13</a:t>
            </a:fld>
            <a:endParaRPr lang="en-US" dirty="0"/>
          </a:p>
        </p:txBody>
      </p:sp>
      <p:pic>
        <p:nvPicPr>
          <p:cNvPr id="8" name="Picture 4">
            <a:extLst>
              <a:ext uri="{FF2B5EF4-FFF2-40B4-BE49-F238E27FC236}">
                <a16:creationId xmlns:a16="http://schemas.microsoft.com/office/drawing/2014/main" id="{A529F7E2-1830-D141-988F-FE35C552E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11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B. Governance of the Authority </a:t>
            </a:r>
          </a:p>
        </p:txBody>
      </p:sp>
      <p:sp>
        <p:nvSpPr>
          <p:cNvPr id="3" name="Content Placeholder 2"/>
          <p:cNvSpPr>
            <a:spLocks noGrp="1"/>
          </p:cNvSpPr>
          <p:nvPr>
            <p:ph idx="1"/>
          </p:nvPr>
        </p:nvSpPr>
        <p:spPr>
          <a:xfrm>
            <a:off x="685800" y="1805651"/>
            <a:ext cx="11029950" cy="4502551"/>
          </a:xfrm>
        </p:spPr>
        <p:txBody>
          <a:bodyPr>
            <a:normAutofit lnSpcReduction="10000"/>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governing authority consist of;</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the Ministers responsible for Communications, Interior, National Security and Defense.</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Director-General of the Authority appointed by the President under article 195</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three persons from the Industry Forum nominated by the Industry Forum</a:t>
            </a:r>
          </a:p>
          <a:p>
            <a:pPr marL="1117600" indent="-530225" algn="just">
              <a:lnSpc>
                <a:spcPct val="100000"/>
              </a:lnSpc>
              <a:spcBef>
                <a:spcPts val="600"/>
              </a:spcBef>
              <a:spcAft>
                <a:spcPts val="0"/>
              </a:spcAft>
              <a:buFont typeface="+mj-lt"/>
              <a:buAutoNum type="romanLcPeriod"/>
            </a:pPr>
            <a:r>
              <a:rPr lang="en-US" sz="2400" dirty="0">
                <a:latin typeface="Helvetica" pitchFamily="2" charset="0"/>
              </a:rPr>
              <a:t>three other persons nominated by the President on the advice of the Minister, at least two of whom are women</a:t>
            </a:r>
          </a:p>
          <a:p>
            <a:pPr marL="587375" indent="-531813" algn="just">
              <a:lnSpc>
                <a:spcPct val="100000"/>
              </a:lnSpc>
              <a:spcBef>
                <a:spcPts val="0"/>
              </a:spcBef>
              <a:spcAft>
                <a:spcPts val="0"/>
              </a:spcAft>
              <a:buFont typeface="Wingdings" pitchFamily="2" charset="2"/>
              <a:buChar char="q"/>
            </a:pPr>
            <a:endParaRPr lang="en-US" sz="2400" dirty="0">
              <a:latin typeface="Helvetica" pitchFamily="2" charset="0"/>
            </a:endParaRPr>
          </a:p>
          <a:p>
            <a:pPr marL="587375" indent="-531813" algn="just">
              <a:lnSpc>
                <a:spcPct val="100000"/>
              </a:lnSpc>
              <a:spcBef>
                <a:spcPts val="0"/>
              </a:spcBef>
              <a:spcAft>
                <a:spcPts val="0"/>
              </a:spcAft>
              <a:buFont typeface="Wingdings" pitchFamily="2" charset="2"/>
              <a:buChar char="q"/>
            </a:pPr>
            <a:r>
              <a:rPr lang="en-US" sz="2400" dirty="0">
                <a:latin typeface="Helvetica" pitchFamily="2" charset="0"/>
              </a:rPr>
              <a:t>The chairperson and other members of Board shall be appointed by the President in accordance with Article 70 of the Constitution, 1992.</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14</a:t>
            </a:fld>
            <a:endParaRPr lang="en-US" dirty="0"/>
          </a:p>
        </p:txBody>
      </p:sp>
      <p:pic>
        <p:nvPicPr>
          <p:cNvPr id="8" name="Picture 4">
            <a:extLst>
              <a:ext uri="{FF2B5EF4-FFF2-40B4-BE49-F238E27FC236}">
                <a16:creationId xmlns:a16="http://schemas.microsoft.com/office/drawing/2014/main" id="{47246DD9-2992-CF46-B939-BB32C16DB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015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B. Governance of the Authority </a:t>
            </a:r>
          </a:p>
        </p:txBody>
      </p:sp>
      <p:sp>
        <p:nvSpPr>
          <p:cNvPr id="3" name="Content Placeholder 2"/>
          <p:cNvSpPr>
            <a:spLocks noGrp="1"/>
          </p:cNvSpPr>
          <p:nvPr>
            <p:ph idx="1"/>
          </p:nvPr>
        </p:nvSpPr>
        <p:spPr>
          <a:xfrm>
            <a:off x="1215341" y="2213156"/>
            <a:ext cx="4171667" cy="2567566"/>
          </a:xfrm>
        </p:spPr>
        <p:txBody>
          <a:bodyPr>
            <a:normAutofit lnSpcReduction="10000"/>
          </a:bodyPr>
          <a:lstStyle/>
          <a:p>
            <a:pPr marL="549275" indent="-549275" algn="just">
              <a:lnSpc>
                <a:spcPct val="100000"/>
              </a:lnSpc>
              <a:spcAft>
                <a:spcPts val="0"/>
              </a:spcAft>
              <a:buFont typeface="Wingdings" panose="05000000000000000000" pitchFamily="2" charset="2"/>
              <a:buChar char="q"/>
            </a:pPr>
            <a:endParaRPr lang="en-US" sz="2400" dirty="0">
              <a:latin typeface="Helvetica" pitchFamily="2" charset="0"/>
            </a:endParaRPr>
          </a:p>
          <a:p>
            <a:pPr marL="0" indent="0" algn="just">
              <a:lnSpc>
                <a:spcPct val="100000"/>
              </a:lnSpc>
              <a:spcAft>
                <a:spcPts val="1400"/>
              </a:spcAft>
              <a:buNone/>
            </a:pPr>
            <a:r>
              <a:rPr lang="en-US" sz="2400" dirty="0">
                <a:latin typeface="Helvetica" pitchFamily="2" charset="0"/>
              </a:rPr>
              <a:t>The Act shall establish a </a:t>
            </a:r>
            <a:r>
              <a:rPr lang="en-US" sz="2400" b="1" dirty="0">
                <a:latin typeface="Helvetica" pitchFamily="2" charset="0"/>
              </a:rPr>
              <a:t>Joint Cybersecurity Committee </a:t>
            </a:r>
            <a:r>
              <a:rPr lang="en-US" sz="2400" dirty="0">
                <a:latin typeface="Helvetica" pitchFamily="2" charset="0"/>
              </a:rPr>
              <a:t>from key sectors to collaborate with the Authority to implement the relevant cybersecurity measures. </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15</a:t>
            </a:fld>
            <a:endParaRPr lang="en-US" dirty="0"/>
          </a:p>
        </p:txBody>
      </p:sp>
      <p:pic>
        <p:nvPicPr>
          <p:cNvPr id="8" name="Picture 4">
            <a:extLst>
              <a:ext uri="{FF2B5EF4-FFF2-40B4-BE49-F238E27FC236}">
                <a16:creationId xmlns:a16="http://schemas.microsoft.com/office/drawing/2014/main" id="{D5485AE5-4C5E-014A-8B04-6FE468535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1D9A131-703D-42C8-B6D1-6CAEA6B67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047" y="2130015"/>
            <a:ext cx="5482633" cy="3376006"/>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73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626174"/>
            <a:ext cx="10115204"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C. Establishment of a Cybersecurity Fund </a:t>
            </a:r>
          </a:p>
        </p:txBody>
      </p:sp>
      <p:sp>
        <p:nvSpPr>
          <p:cNvPr id="3" name="Content Placeholder 2"/>
          <p:cNvSpPr>
            <a:spLocks noGrp="1"/>
          </p:cNvSpPr>
          <p:nvPr>
            <p:ph idx="1"/>
          </p:nvPr>
        </p:nvSpPr>
        <p:spPr>
          <a:xfrm>
            <a:off x="292608" y="1805651"/>
            <a:ext cx="11649456" cy="4502551"/>
          </a:xfrm>
        </p:spPr>
        <p:txBody>
          <a:bodyPr>
            <a:normAutofit fontScale="92500" lnSpcReduction="10000"/>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Sources of moneys for the fund (Sec 31)</a:t>
            </a:r>
          </a:p>
          <a:p>
            <a:pPr marL="890588" indent="-398463" algn="just">
              <a:lnSpc>
                <a:spcPct val="100000"/>
              </a:lnSpc>
              <a:spcBef>
                <a:spcPts val="600"/>
              </a:spcBef>
              <a:spcAft>
                <a:spcPts val="0"/>
              </a:spcAft>
              <a:buFont typeface="Wingdings" pitchFamily="2" charset="2"/>
              <a:buChar char="§"/>
            </a:pPr>
            <a:r>
              <a:rPr lang="en-US" sz="2400" dirty="0">
                <a:latin typeface="Helvetica" pitchFamily="2" charset="0"/>
              </a:rPr>
              <a:t>Seed money approved by Parliament</a:t>
            </a:r>
          </a:p>
          <a:p>
            <a:pPr marL="890588" indent="-398463" algn="just">
              <a:lnSpc>
                <a:spcPct val="100000"/>
              </a:lnSpc>
              <a:spcBef>
                <a:spcPts val="600"/>
              </a:spcBef>
              <a:spcAft>
                <a:spcPts val="0"/>
              </a:spcAft>
              <a:buFont typeface="Wingdings" pitchFamily="2" charset="2"/>
              <a:buChar char="§"/>
            </a:pPr>
            <a:r>
              <a:rPr lang="en-US" sz="2400" dirty="0">
                <a:latin typeface="Helvetica" pitchFamily="2" charset="0"/>
              </a:rPr>
              <a:t>Moneys lawfully payable to the Authority </a:t>
            </a:r>
          </a:p>
          <a:p>
            <a:pPr marL="890588" indent="-398463" algn="just">
              <a:lnSpc>
                <a:spcPct val="100000"/>
              </a:lnSpc>
              <a:spcBef>
                <a:spcPts val="600"/>
              </a:spcBef>
              <a:spcAft>
                <a:spcPts val="0"/>
              </a:spcAft>
              <a:buFont typeface="Wingdings" pitchFamily="2" charset="2"/>
              <a:buChar char="§"/>
            </a:pPr>
            <a:r>
              <a:rPr lang="en-US" sz="2400" dirty="0">
                <a:latin typeface="Helvetica" pitchFamily="2" charset="0"/>
              </a:rPr>
              <a:t>Grants, gifts, donations and other voluntary contributions</a:t>
            </a:r>
          </a:p>
          <a:p>
            <a:pPr marL="890588" indent="-398463" algn="just">
              <a:lnSpc>
                <a:spcPct val="100000"/>
              </a:lnSpc>
              <a:spcBef>
                <a:spcPts val="600"/>
              </a:spcBef>
              <a:spcAft>
                <a:spcPts val="0"/>
              </a:spcAft>
              <a:buFont typeface="Wingdings" pitchFamily="2" charset="2"/>
              <a:buChar char="§"/>
            </a:pPr>
            <a:r>
              <a:rPr lang="en-US" sz="2400" dirty="0">
                <a:latin typeface="Helvetica" pitchFamily="2" charset="0"/>
              </a:rPr>
              <a:t>A charge determined by the Authority in accordance with the Fees and Charges (Miscellaneous) Act, 2018 (Act 983) and levied on persons licensed by the Bank of Ghana to carry on business</a:t>
            </a:r>
          </a:p>
          <a:p>
            <a:pPr marL="890588" indent="-398463" algn="just">
              <a:lnSpc>
                <a:spcPct val="100000"/>
              </a:lnSpc>
              <a:spcBef>
                <a:spcPts val="600"/>
              </a:spcBef>
              <a:spcAft>
                <a:spcPts val="0"/>
              </a:spcAft>
              <a:buFont typeface="Wingdings" pitchFamily="2" charset="2"/>
              <a:buChar char="§"/>
            </a:pPr>
            <a:r>
              <a:rPr lang="en-US" sz="2400" dirty="0">
                <a:latin typeface="Helvetica" pitchFamily="2" charset="0"/>
              </a:rPr>
              <a:t>A proportion of the fees charged on all government e-services determined by the Authority in accordance with the Fee and Charges (Miscellaneous Provisions) Act, 2018 (Act 983)</a:t>
            </a:r>
          </a:p>
          <a:p>
            <a:pPr marL="890588" indent="-398463" algn="just">
              <a:lnSpc>
                <a:spcPct val="100000"/>
              </a:lnSpc>
              <a:spcBef>
                <a:spcPts val="600"/>
              </a:spcBef>
              <a:spcAft>
                <a:spcPts val="0"/>
              </a:spcAft>
              <a:buFont typeface="Wingdings" pitchFamily="2" charset="2"/>
              <a:buChar char="§"/>
            </a:pPr>
            <a:r>
              <a:rPr lang="en-US" sz="2400" dirty="0">
                <a:latin typeface="Helvetica" pitchFamily="2" charset="0"/>
              </a:rPr>
              <a:t>A levy that may be imposed by Parliament on e-services</a:t>
            </a:r>
          </a:p>
          <a:p>
            <a:pPr marL="890588" indent="-398463" algn="just">
              <a:lnSpc>
                <a:spcPct val="100000"/>
              </a:lnSpc>
              <a:spcBef>
                <a:spcPts val="600"/>
              </a:spcBef>
              <a:spcAft>
                <a:spcPts val="0"/>
              </a:spcAft>
              <a:buFont typeface="Wingdings" pitchFamily="2" charset="2"/>
              <a:buChar char="§"/>
            </a:pPr>
            <a:r>
              <a:rPr lang="en-US" sz="2400" dirty="0">
                <a:latin typeface="Helvetica" pitchFamily="2" charset="0"/>
              </a:rPr>
              <a:t>Any other moneys approved by Parliament for the funds</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16</a:t>
            </a:fld>
            <a:endParaRPr lang="en-US" dirty="0"/>
          </a:p>
        </p:txBody>
      </p:sp>
      <p:pic>
        <p:nvPicPr>
          <p:cNvPr id="8" name="Picture 4">
            <a:extLst>
              <a:ext uri="{FF2B5EF4-FFF2-40B4-BE49-F238E27FC236}">
                <a16:creationId xmlns:a16="http://schemas.microsoft.com/office/drawing/2014/main" id="{E9DA0259-7D0A-D349-943C-941291517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605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626174"/>
            <a:ext cx="10115203"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D. Critical Information Infrastructure – Sec 35</a:t>
            </a:r>
          </a:p>
        </p:txBody>
      </p:sp>
      <p:sp>
        <p:nvSpPr>
          <p:cNvPr id="3" name="Content Placeholder 2"/>
          <p:cNvSpPr>
            <a:spLocks noGrp="1"/>
          </p:cNvSpPr>
          <p:nvPr>
            <p:ph idx="1"/>
          </p:nvPr>
        </p:nvSpPr>
        <p:spPr>
          <a:xfrm>
            <a:off x="697832" y="1805651"/>
            <a:ext cx="10457848"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Minister may designate a computer system or computer network as a CII if the computer system or computer network is essential for national security, or the economic and social well-being of citizens and such designation shall be published in the gazette.</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17</a:t>
            </a:fld>
            <a:endParaRPr lang="en-US" dirty="0"/>
          </a:p>
        </p:txBody>
      </p:sp>
      <p:pic>
        <p:nvPicPr>
          <p:cNvPr id="8" name="Picture 4">
            <a:extLst>
              <a:ext uri="{FF2B5EF4-FFF2-40B4-BE49-F238E27FC236}">
                <a16:creationId xmlns:a16="http://schemas.microsoft.com/office/drawing/2014/main" id="{31D6DF4E-81BB-E245-8312-1D53D1AF2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1FBB2B94-7C15-4EBD-B1E0-E6567A15B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653" y="3429000"/>
            <a:ext cx="9396454" cy="275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27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499"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E. Critical Information Infrastructure – Sec 35</a:t>
            </a:r>
          </a:p>
        </p:txBody>
      </p:sp>
      <p:sp>
        <p:nvSpPr>
          <p:cNvPr id="3" name="Content Placeholder 2"/>
          <p:cNvSpPr>
            <a:spLocks noGrp="1"/>
          </p:cNvSpPr>
          <p:nvPr>
            <p:ph idx="1"/>
          </p:nvPr>
        </p:nvSpPr>
        <p:spPr>
          <a:xfrm>
            <a:off x="800100" y="1805651"/>
            <a:ext cx="10877550"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Ownership is CII is non–transferable</a:t>
            </a:r>
          </a:p>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It can be withdrawn when the computer system or computer network no longer satisfies the criteria of a CII.</a:t>
            </a:r>
          </a:p>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minister shall prescribe standards for the general management of a CII.</a:t>
            </a:r>
          </a:p>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A periodic audit and inspection on a CII to ensure compliance with the provisions of the Act.</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18</a:t>
            </a:fld>
            <a:endParaRPr lang="en-US" dirty="0"/>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916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F. National and Sectoral Computer Emergency Response Team – Sec 41 &amp; 42</a:t>
            </a:r>
          </a:p>
        </p:txBody>
      </p:sp>
      <p:sp>
        <p:nvSpPr>
          <p:cNvPr id="3" name="Content Placeholder 2"/>
          <p:cNvSpPr>
            <a:spLocks noGrp="1"/>
          </p:cNvSpPr>
          <p:nvPr>
            <p:ph idx="1"/>
          </p:nvPr>
        </p:nvSpPr>
        <p:spPr>
          <a:xfrm>
            <a:off x="1525657" y="2361154"/>
            <a:ext cx="5421796" cy="2935314"/>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National Computer Emergency Response Team (NCERT) – Sec 41</a:t>
            </a:r>
          </a:p>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Sectoral Computer Emergency Response Team (SCERT) – Sec 42</a:t>
            </a:r>
          </a:p>
          <a:p>
            <a:pPr marL="0" indent="0" algn="just">
              <a:lnSpc>
                <a:spcPct val="100000"/>
              </a:lnSpc>
              <a:spcAft>
                <a:spcPts val="1400"/>
              </a:spcAft>
              <a:buNone/>
            </a:pPr>
            <a:endParaRPr lang="en-US" sz="2400" dirty="0">
              <a:latin typeface="Helvetica" pitchFamily="2" charset="0"/>
            </a:endParaRP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19</a:t>
            </a:fld>
            <a:endParaRPr lang="en-US" dirty="0"/>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DBF37674-3281-435A-95ED-15B8071A7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605" y="2026351"/>
            <a:ext cx="3231450" cy="323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27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r>
              <a:rPr lang="en-US" sz="2800" b="1" dirty="0">
                <a:latin typeface="Candara" panose="020E0502030303020204" pitchFamily="34" charset="0"/>
              </a:rPr>
              <a:t>OUTLINE OF PRESENTATION</a:t>
            </a:r>
          </a:p>
        </p:txBody>
      </p:sp>
      <p:sp>
        <p:nvSpPr>
          <p:cNvPr id="3" name="Content Placeholder 2"/>
          <p:cNvSpPr>
            <a:spLocks noGrp="1"/>
          </p:cNvSpPr>
          <p:nvPr>
            <p:ph idx="1"/>
          </p:nvPr>
        </p:nvSpPr>
        <p:spPr>
          <a:xfrm>
            <a:off x="553453" y="1805651"/>
            <a:ext cx="10602227" cy="4502551"/>
          </a:xfrm>
        </p:spPr>
        <p:txBody>
          <a:bodyPr>
            <a:normAutofit/>
          </a:bodyPr>
          <a:lstStyle/>
          <a:p>
            <a:pPr marL="549275" indent="-549275" algn="just">
              <a:lnSpc>
                <a:spcPct val="150000"/>
              </a:lnSpc>
              <a:spcBef>
                <a:spcPts val="600"/>
              </a:spcBef>
              <a:buFont typeface="Wingdings" panose="05000000000000000000" pitchFamily="2" charset="2"/>
              <a:buChar char="q"/>
            </a:pPr>
            <a:r>
              <a:rPr lang="en-US" sz="2400" dirty="0">
                <a:latin typeface="Helvetica" pitchFamily="2" charset="0"/>
              </a:rPr>
              <a:t>Introduction </a:t>
            </a:r>
          </a:p>
          <a:p>
            <a:pPr marL="549275" indent="-549275" algn="just">
              <a:lnSpc>
                <a:spcPct val="150000"/>
              </a:lnSpc>
              <a:spcBef>
                <a:spcPts val="600"/>
              </a:spcBef>
              <a:buFont typeface="Wingdings" panose="05000000000000000000" pitchFamily="2" charset="2"/>
              <a:buChar char="q"/>
            </a:pPr>
            <a:r>
              <a:rPr lang="en-US" sz="2400" dirty="0">
                <a:latin typeface="Helvetica" pitchFamily="2" charset="0"/>
              </a:rPr>
              <a:t>Definition of some key terms</a:t>
            </a:r>
          </a:p>
          <a:p>
            <a:pPr marL="549275" indent="-549275" algn="just">
              <a:lnSpc>
                <a:spcPct val="150000"/>
              </a:lnSpc>
              <a:spcBef>
                <a:spcPts val="600"/>
              </a:spcBef>
              <a:buFont typeface="Wingdings" panose="05000000000000000000" pitchFamily="2" charset="2"/>
              <a:buChar char="q"/>
            </a:pPr>
            <a:r>
              <a:rPr lang="en-US" sz="2400" dirty="0">
                <a:latin typeface="Helvetica" pitchFamily="2" charset="0"/>
              </a:rPr>
              <a:t>Applicability of the Act</a:t>
            </a:r>
          </a:p>
          <a:p>
            <a:pPr marL="549275" indent="-549275" algn="just">
              <a:lnSpc>
                <a:spcPct val="150000"/>
              </a:lnSpc>
              <a:spcBef>
                <a:spcPts val="600"/>
              </a:spcBef>
              <a:buFont typeface="Wingdings" panose="05000000000000000000" pitchFamily="2" charset="2"/>
              <a:buChar char="q"/>
            </a:pPr>
            <a:r>
              <a:rPr lang="en-US" sz="2400" dirty="0">
                <a:latin typeface="Helvetica" pitchFamily="2" charset="0"/>
              </a:rPr>
              <a:t>General Overview of the Act</a:t>
            </a:r>
          </a:p>
          <a:p>
            <a:pPr marL="549275" indent="-549275" algn="just">
              <a:lnSpc>
                <a:spcPct val="150000"/>
              </a:lnSpc>
              <a:spcBef>
                <a:spcPts val="600"/>
              </a:spcBef>
              <a:buFont typeface="Wingdings" panose="05000000000000000000" pitchFamily="2" charset="2"/>
              <a:buChar char="q"/>
            </a:pPr>
            <a:r>
              <a:rPr lang="en-US" sz="2400" dirty="0">
                <a:latin typeface="Helvetica" pitchFamily="2" charset="0"/>
              </a:rPr>
              <a:t>African Union Convention on Cyber Security and Personal Data Protection</a:t>
            </a:r>
          </a:p>
          <a:p>
            <a:pPr marL="549275" indent="-549275" algn="just">
              <a:lnSpc>
                <a:spcPct val="150000"/>
              </a:lnSpc>
              <a:spcBef>
                <a:spcPts val="600"/>
              </a:spcBef>
              <a:buFont typeface="Wingdings" panose="05000000000000000000" pitchFamily="2" charset="2"/>
              <a:buChar char="q"/>
            </a:pPr>
            <a:r>
              <a:rPr lang="en-US" sz="2400" dirty="0">
                <a:latin typeface="Helvetica" pitchFamily="2" charset="0"/>
              </a:rPr>
              <a:t>Strengths and Weaknesses of the Act</a:t>
            </a:r>
          </a:p>
          <a:p>
            <a:pPr marL="549275" indent="-549275" algn="just">
              <a:lnSpc>
                <a:spcPct val="150000"/>
              </a:lnSpc>
              <a:spcBef>
                <a:spcPts val="600"/>
              </a:spcBef>
              <a:buFont typeface="Wingdings" panose="05000000000000000000" pitchFamily="2" charset="2"/>
              <a:buChar char="q"/>
            </a:pPr>
            <a:r>
              <a:rPr lang="en-US" sz="2400" dirty="0">
                <a:latin typeface="Helvetica" pitchFamily="2" charset="0"/>
              </a:rPr>
              <a:t>Conclusion: Potent Tool or Not? </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2</a:t>
            </a:fld>
            <a:endParaRPr lang="en-US" dirty="0"/>
          </a:p>
        </p:txBody>
      </p:sp>
      <p:pic>
        <p:nvPicPr>
          <p:cNvPr id="8" name="Picture 4">
            <a:extLst>
              <a:ext uri="{FF2B5EF4-FFF2-40B4-BE49-F238E27FC236}">
                <a16:creationId xmlns:a16="http://schemas.microsoft.com/office/drawing/2014/main" id="{94515FCB-53B9-3540-9BC6-AF52F1CB6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96D7616-24F2-6B4B-829F-8939F0797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513" y="1970486"/>
            <a:ext cx="4888947" cy="255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93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G. Cyber Incident Monitoring and Reporting </a:t>
            </a:r>
          </a:p>
        </p:txBody>
      </p:sp>
      <p:sp>
        <p:nvSpPr>
          <p:cNvPr id="3" name="Content Placeholder 2"/>
          <p:cNvSpPr>
            <a:spLocks noGrp="1"/>
          </p:cNvSpPr>
          <p:nvPr>
            <p:ph idx="1"/>
          </p:nvPr>
        </p:nvSpPr>
        <p:spPr>
          <a:xfrm>
            <a:off x="447262" y="2077278"/>
            <a:ext cx="4482548" cy="4230924"/>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Establishment of Cyber Incident Monitoring and Reporting Systems (CIMRS). </a:t>
            </a:r>
          </a:p>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Authority upon receipt of any information of a cybersecurity incident shall circulate the information to SCERT, a licensee or any other relevant institution. </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20</a:t>
            </a:fld>
            <a:endParaRPr lang="en-US" dirty="0"/>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42FAD13-9F41-48C4-9792-180036FDB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89" t="10819" r="3831" b="8302"/>
          <a:stretch/>
        </p:blipFill>
        <p:spPr bwMode="auto">
          <a:xfrm>
            <a:off x="5386489" y="1788824"/>
            <a:ext cx="6602803" cy="447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804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H. Licensing of Cybersecurity Services Providers </a:t>
            </a:r>
          </a:p>
        </p:txBody>
      </p:sp>
      <p:sp>
        <p:nvSpPr>
          <p:cNvPr id="3" name="Content Placeholder 2"/>
          <p:cNvSpPr>
            <a:spLocks noGrp="1"/>
          </p:cNvSpPr>
          <p:nvPr>
            <p:ph idx="1"/>
          </p:nvPr>
        </p:nvSpPr>
        <p:spPr>
          <a:xfrm>
            <a:off x="800100" y="1805651"/>
            <a:ext cx="10132943"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A person shall require a license issued by the Authority to provide cybersecurity service</a:t>
            </a:r>
          </a:p>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license is not transferable and valid for 2 years, subject to renewal. </a:t>
            </a:r>
          </a:p>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license can be revoked and suspended due to disclosed incidence of fraud or misrepresentation and non-compliance respectively </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21</a:t>
            </a:fld>
            <a:endParaRPr lang="en-US" dirty="0"/>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026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i. Accreditation and Certification</a:t>
            </a:r>
          </a:p>
        </p:txBody>
      </p:sp>
      <p:sp>
        <p:nvSpPr>
          <p:cNvPr id="3" name="Content Placeholder 2"/>
          <p:cNvSpPr>
            <a:spLocks noGrp="1"/>
          </p:cNvSpPr>
          <p:nvPr>
            <p:ph idx="1"/>
          </p:nvPr>
        </p:nvSpPr>
        <p:spPr>
          <a:xfrm>
            <a:off x="800100" y="1805651"/>
            <a:ext cx="10877550"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dirty="0">
                <a:latin typeface="Helvetica" pitchFamily="2" charset="0"/>
              </a:rPr>
              <a:t>The Authority shall establish a mechanism for Accreditation of cybersecurity professionals and practitioners (Sec 56) as well as the certification of cybersecurity products and technology solutions (Sec 57)</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22</a:t>
            </a:fld>
            <a:endParaRPr lang="en-US" dirty="0"/>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3723D5C-28A2-4ACA-896E-6D8CA2644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164" y="3130954"/>
            <a:ext cx="4586457" cy="305763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AB1FD74E-04A2-420F-A475-EFFD69628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15" y="3506530"/>
            <a:ext cx="23241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8E4BCC73-1114-41D9-851F-6B12A45CE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970" y="4529264"/>
            <a:ext cx="2333625" cy="89535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CF8D0EBF-BBCA-42AF-9A39-E7378AF4B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5515" y="3367293"/>
            <a:ext cx="26098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3C9E3709-451A-41E0-92ED-DC3ACBA54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9528" y="4081668"/>
            <a:ext cx="2990850"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42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626174"/>
            <a:ext cx="11840718"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J. Cyber Security Standard, Enforcement and Education (Sec 56–61)</a:t>
            </a:r>
          </a:p>
        </p:txBody>
      </p:sp>
      <p:sp>
        <p:nvSpPr>
          <p:cNvPr id="3" name="Content Placeholder 2"/>
          <p:cNvSpPr>
            <a:spLocks noGrp="1"/>
          </p:cNvSpPr>
          <p:nvPr>
            <p:ph idx="1"/>
          </p:nvPr>
        </p:nvSpPr>
        <p:spPr>
          <a:xfrm>
            <a:off x="637674" y="1805651"/>
            <a:ext cx="10574809" cy="4502551"/>
          </a:xfrm>
        </p:spPr>
        <p:txBody>
          <a:bodyPr>
            <a:normAutofit/>
          </a:bodyPr>
          <a:lstStyle/>
          <a:p>
            <a:pPr marL="549275" indent="-549275" algn="just">
              <a:lnSpc>
                <a:spcPct val="100000"/>
              </a:lnSpc>
              <a:spcAft>
                <a:spcPts val="3000"/>
              </a:spcAft>
              <a:buFont typeface="Wingdings" panose="05000000000000000000" pitchFamily="2" charset="2"/>
              <a:buChar char="q"/>
            </a:pPr>
            <a:r>
              <a:rPr lang="en-US" sz="2400" dirty="0">
                <a:latin typeface="Helvetica" pitchFamily="2" charset="0"/>
              </a:rPr>
              <a:t>The Authority shall develop and adopt standards for cybersecurity in the country.</a:t>
            </a:r>
          </a:p>
          <a:p>
            <a:pPr marL="549275" indent="-549275" algn="just">
              <a:lnSpc>
                <a:spcPct val="100000"/>
              </a:lnSpc>
              <a:spcBef>
                <a:spcPts val="0"/>
              </a:spcBef>
              <a:spcAft>
                <a:spcPts val="0"/>
              </a:spcAft>
              <a:buFont typeface="Wingdings" panose="05000000000000000000" pitchFamily="2" charset="2"/>
              <a:buChar char="q"/>
            </a:pPr>
            <a:r>
              <a:rPr lang="en-US" sz="2400" dirty="0">
                <a:latin typeface="Helvetica" pitchFamily="2" charset="0"/>
              </a:rPr>
              <a:t>Engage in Cybersecurity </a:t>
            </a:r>
          </a:p>
          <a:p>
            <a:pPr marL="576263" indent="0" algn="just">
              <a:lnSpc>
                <a:spcPct val="100000"/>
              </a:lnSpc>
              <a:spcBef>
                <a:spcPts val="0"/>
              </a:spcBef>
              <a:spcAft>
                <a:spcPts val="0"/>
              </a:spcAft>
              <a:buNone/>
            </a:pPr>
            <a:r>
              <a:rPr lang="en-US" sz="2400" dirty="0">
                <a:latin typeface="Helvetica" pitchFamily="2" charset="0"/>
              </a:rPr>
              <a:t>public awareness and </a:t>
            </a:r>
          </a:p>
          <a:p>
            <a:pPr marL="576263" indent="0" algn="just">
              <a:lnSpc>
                <a:spcPct val="100000"/>
              </a:lnSpc>
              <a:spcBef>
                <a:spcPts val="0"/>
              </a:spcBef>
              <a:spcAft>
                <a:spcPts val="0"/>
              </a:spcAft>
              <a:buNone/>
            </a:pPr>
            <a:r>
              <a:rPr lang="en-US" sz="2400" dirty="0">
                <a:latin typeface="Helvetica" pitchFamily="2" charset="0"/>
              </a:rPr>
              <a:t>education and sponsoring</a:t>
            </a:r>
          </a:p>
          <a:p>
            <a:pPr marL="576263" indent="0" algn="just">
              <a:lnSpc>
                <a:spcPct val="100000"/>
              </a:lnSpc>
              <a:spcBef>
                <a:spcPts val="0"/>
              </a:spcBef>
              <a:spcAft>
                <a:spcPts val="0"/>
              </a:spcAft>
              <a:buNone/>
            </a:pPr>
            <a:r>
              <a:rPr lang="en-US" sz="2400" dirty="0">
                <a:latin typeface="Helvetica" pitchFamily="2" charset="0"/>
              </a:rPr>
              <a:t>research and developmental </a:t>
            </a:r>
          </a:p>
          <a:p>
            <a:pPr marL="576263" indent="0" algn="just">
              <a:lnSpc>
                <a:spcPct val="100000"/>
              </a:lnSpc>
              <a:spcBef>
                <a:spcPts val="0"/>
              </a:spcBef>
              <a:spcAft>
                <a:spcPts val="0"/>
              </a:spcAft>
              <a:buNone/>
            </a:pPr>
            <a:r>
              <a:rPr lang="en-US" sz="2400" dirty="0" err="1">
                <a:latin typeface="Helvetica" pitchFamily="2" charset="0"/>
              </a:rPr>
              <a:t>programmes</a:t>
            </a:r>
            <a:r>
              <a:rPr lang="en-US" sz="2400" dirty="0">
                <a:latin typeface="Helvetica" pitchFamily="2" charset="0"/>
              </a:rPr>
              <a:t> </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23</a:t>
            </a:fld>
            <a:endParaRPr lang="en-US" dirty="0"/>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5BAAB68E-4116-4A05-A176-E1D42B488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536" y="2544417"/>
            <a:ext cx="6784024" cy="370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513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K. Protection of Children Online (Sec 62–66)</a:t>
            </a:r>
          </a:p>
        </p:txBody>
      </p:sp>
      <p:sp>
        <p:nvSpPr>
          <p:cNvPr id="3" name="Content Placeholder 2"/>
          <p:cNvSpPr>
            <a:spLocks noGrp="1"/>
          </p:cNvSpPr>
          <p:nvPr>
            <p:ph idx="1"/>
          </p:nvPr>
        </p:nvSpPr>
        <p:spPr>
          <a:xfrm>
            <a:off x="1202634" y="1805651"/>
            <a:ext cx="10009849" cy="4502551"/>
          </a:xfrm>
        </p:spPr>
        <p:txBody>
          <a:bodyPr>
            <a:normAutofit/>
          </a:bodyPr>
          <a:lstStyle/>
          <a:p>
            <a:pPr marL="0" indent="0" algn="just">
              <a:lnSpc>
                <a:spcPct val="100000"/>
              </a:lnSpc>
              <a:spcAft>
                <a:spcPts val="1400"/>
              </a:spcAft>
              <a:buNone/>
            </a:pPr>
            <a:r>
              <a:rPr lang="en-US" sz="2400" b="1" i="1" dirty="0">
                <a:latin typeface="Helvetica" pitchFamily="2" charset="0"/>
              </a:rPr>
              <a:t>Indecent image and photograph of a child (Sec 62)</a:t>
            </a:r>
          </a:p>
          <a:p>
            <a:pPr marL="0" indent="0" algn="just">
              <a:lnSpc>
                <a:spcPct val="100000"/>
              </a:lnSpc>
              <a:spcAft>
                <a:spcPts val="1400"/>
              </a:spcAft>
              <a:buNone/>
            </a:pPr>
            <a:r>
              <a:rPr lang="en-US" sz="2400" dirty="0">
                <a:latin typeface="Helvetica" pitchFamily="2" charset="0"/>
              </a:rPr>
              <a:t> </a:t>
            </a:r>
          </a:p>
          <a:p>
            <a:pPr marL="0" indent="0" algn="just">
              <a:lnSpc>
                <a:spcPct val="100000"/>
              </a:lnSpc>
              <a:spcAft>
                <a:spcPts val="1400"/>
              </a:spcAft>
              <a:buNone/>
            </a:pPr>
            <a:endParaRPr lang="en-US" sz="2400" b="1" i="1" dirty="0">
              <a:latin typeface="Helvetica" pitchFamily="2" charset="0"/>
            </a:endParaRP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24</a:t>
            </a:fld>
            <a:endParaRPr lang="en-US" dirty="0"/>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37E7E07-4A16-4141-87C5-D8EB69A92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446" y="2435049"/>
            <a:ext cx="5875683" cy="375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459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K. Protection of Children online (Sec 62–66)</a:t>
            </a:r>
          </a:p>
        </p:txBody>
      </p:sp>
      <p:sp>
        <p:nvSpPr>
          <p:cNvPr id="3" name="Content Placeholder 2"/>
          <p:cNvSpPr>
            <a:spLocks noGrp="1"/>
          </p:cNvSpPr>
          <p:nvPr>
            <p:ph idx="1"/>
          </p:nvPr>
        </p:nvSpPr>
        <p:spPr>
          <a:xfrm>
            <a:off x="805070" y="1805651"/>
            <a:ext cx="10312109" cy="4502551"/>
          </a:xfrm>
        </p:spPr>
        <p:txBody>
          <a:bodyPr>
            <a:normAutofit/>
          </a:bodyPr>
          <a:lstStyle/>
          <a:p>
            <a:pPr marL="0" indent="0" algn="just">
              <a:lnSpc>
                <a:spcPct val="100000"/>
              </a:lnSpc>
              <a:spcAft>
                <a:spcPts val="1400"/>
              </a:spcAft>
              <a:buNone/>
            </a:pPr>
            <a:r>
              <a:rPr lang="en-US" sz="2400" b="1" i="1" dirty="0">
                <a:latin typeface="Helvetica" pitchFamily="2" charset="0"/>
              </a:rPr>
              <a:t>Dealing with a child for purposes of sexual abuse (Sec 63)</a:t>
            </a:r>
          </a:p>
          <a:p>
            <a:pPr marL="549275" indent="-549275" algn="just">
              <a:lnSpc>
                <a:spcPct val="100000"/>
              </a:lnSpc>
              <a:spcBef>
                <a:spcPts val="0"/>
              </a:spcBef>
              <a:spcAft>
                <a:spcPts val="0"/>
              </a:spcAft>
              <a:buFont typeface="Wingdings" panose="05000000000000000000" pitchFamily="2" charset="2"/>
              <a:buChar char="q"/>
            </a:pPr>
            <a:r>
              <a:rPr lang="en-US" sz="2600" dirty="0">
                <a:latin typeface="Helvetica" pitchFamily="2" charset="0"/>
              </a:rPr>
              <a:t>Prohibition of cyber space to seduce, solicit, lure, groom or entice, or attempt to seduce, solicit, lure, </a:t>
            </a:r>
          </a:p>
          <a:p>
            <a:pPr marL="577850" indent="-577850" algn="just">
              <a:lnSpc>
                <a:spcPct val="100000"/>
              </a:lnSpc>
              <a:spcBef>
                <a:spcPts val="0"/>
              </a:spcBef>
              <a:spcAft>
                <a:spcPts val="0"/>
              </a:spcAft>
              <a:buNone/>
            </a:pPr>
            <a:r>
              <a:rPr lang="en-US" sz="2600" dirty="0">
                <a:latin typeface="Helvetica" pitchFamily="2" charset="0"/>
              </a:rPr>
              <a:t>	groom or entice, a child or another </a:t>
            </a:r>
          </a:p>
          <a:p>
            <a:pPr marL="577850" indent="-577850" algn="just">
              <a:lnSpc>
                <a:spcPct val="100000"/>
              </a:lnSpc>
              <a:spcBef>
                <a:spcPts val="0"/>
              </a:spcBef>
              <a:spcAft>
                <a:spcPts val="0"/>
              </a:spcAft>
              <a:buNone/>
            </a:pPr>
            <a:r>
              <a:rPr lang="en-US" sz="2600" dirty="0">
                <a:latin typeface="Helvetica" pitchFamily="2" charset="0"/>
              </a:rPr>
              <a:t>	person believed by the person to be </a:t>
            </a:r>
          </a:p>
          <a:p>
            <a:pPr marL="577850" indent="-577850" algn="just">
              <a:lnSpc>
                <a:spcPct val="100000"/>
              </a:lnSpc>
              <a:spcBef>
                <a:spcPts val="0"/>
              </a:spcBef>
              <a:spcAft>
                <a:spcPts val="0"/>
              </a:spcAft>
              <a:buNone/>
            </a:pPr>
            <a:r>
              <a:rPr lang="en-US" sz="2600" dirty="0">
                <a:latin typeface="Helvetica" pitchFamily="2" charset="0"/>
              </a:rPr>
              <a:t>	a child</a:t>
            </a:r>
            <a:r>
              <a:rPr lang="en-US" sz="2400" dirty="0">
                <a:latin typeface="Helvetica" pitchFamily="2" charset="0"/>
              </a:rPr>
              <a:t>. </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CAE5D2CA-0F39-42EB-9D78-5832208C2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924" y="2985128"/>
            <a:ext cx="4348256" cy="3246698"/>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066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K. Protection of Children online (Sec 62–66)</a:t>
            </a:r>
          </a:p>
        </p:txBody>
      </p:sp>
      <p:sp>
        <p:nvSpPr>
          <p:cNvPr id="3" name="Content Placeholder 2"/>
          <p:cNvSpPr>
            <a:spLocks noGrp="1"/>
          </p:cNvSpPr>
          <p:nvPr>
            <p:ph idx="1"/>
          </p:nvPr>
        </p:nvSpPr>
        <p:spPr>
          <a:xfrm>
            <a:off x="902368" y="2034250"/>
            <a:ext cx="6978316" cy="3422332"/>
          </a:xfrm>
        </p:spPr>
        <p:txBody>
          <a:bodyPr>
            <a:normAutofit/>
          </a:bodyPr>
          <a:lstStyle/>
          <a:p>
            <a:pPr marL="0" indent="0" algn="just">
              <a:lnSpc>
                <a:spcPct val="100000"/>
              </a:lnSpc>
              <a:spcAft>
                <a:spcPts val="1400"/>
              </a:spcAft>
              <a:buNone/>
            </a:pPr>
            <a:r>
              <a:rPr lang="en-US" sz="2600" b="1" i="1" dirty="0">
                <a:latin typeface="Helvetica" pitchFamily="2" charset="0"/>
              </a:rPr>
              <a:t>Aiding and abetting of a child dealing for purposes of sexual abuse (Sec 64)</a:t>
            </a:r>
          </a:p>
          <a:p>
            <a:pPr marL="0" indent="0" algn="just">
              <a:lnSpc>
                <a:spcPct val="100000"/>
              </a:lnSpc>
              <a:spcAft>
                <a:spcPts val="1400"/>
              </a:spcAft>
              <a:buNone/>
            </a:pPr>
            <a:r>
              <a:rPr lang="en-US" sz="2600" dirty="0">
                <a:latin typeface="Helvetica" pitchFamily="2" charset="0"/>
              </a:rPr>
              <a:t>It</a:t>
            </a:r>
            <a:r>
              <a:rPr lang="en-US" sz="2600" b="1" i="1" dirty="0">
                <a:latin typeface="Helvetica" pitchFamily="2" charset="0"/>
              </a:rPr>
              <a:t> </a:t>
            </a:r>
            <a:r>
              <a:rPr lang="en-US" sz="2600" dirty="0">
                <a:latin typeface="Helvetica" pitchFamily="2" charset="0"/>
              </a:rPr>
              <a:t>is an offence for an owner or an operator of a computer online service to aid and abet another person for the purpose of encouraging or facilitating the online solicitation of a child.</a:t>
            </a:r>
            <a:endParaRPr lang="en-US" sz="2600" b="1" i="1" dirty="0">
              <a:latin typeface="Helvetica" pitchFamily="2" charset="0"/>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4298C473-5865-465F-85B7-57676E2FC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12" t="5702" r="21275"/>
          <a:stretch/>
        </p:blipFill>
        <p:spPr bwMode="auto">
          <a:xfrm>
            <a:off x="8199784" y="2454965"/>
            <a:ext cx="3081131" cy="3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055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K. Protection of Children Online (Sec 62–66)</a:t>
            </a:r>
          </a:p>
        </p:txBody>
      </p:sp>
      <p:sp>
        <p:nvSpPr>
          <p:cNvPr id="3" name="Content Placeholder 2"/>
          <p:cNvSpPr>
            <a:spLocks noGrp="1"/>
          </p:cNvSpPr>
          <p:nvPr>
            <p:ph idx="1"/>
          </p:nvPr>
        </p:nvSpPr>
        <p:spPr>
          <a:xfrm>
            <a:off x="818147" y="1905043"/>
            <a:ext cx="5277854" cy="3372636"/>
          </a:xfrm>
        </p:spPr>
        <p:txBody>
          <a:bodyPr>
            <a:normAutofit/>
          </a:bodyPr>
          <a:lstStyle/>
          <a:p>
            <a:pPr marL="0" indent="0" algn="just">
              <a:lnSpc>
                <a:spcPct val="100000"/>
              </a:lnSpc>
              <a:spcAft>
                <a:spcPts val="1400"/>
              </a:spcAft>
              <a:buNone/>
            </a:pPr>
            <a:r>
              <a:rPr lang="en-US" sz="2600" b="1" i="1" dirty="0">
                <a:latin typeface="Helvetica" pitchFamily="2" charset="0"/>
              </a:rPr>
              <a:t>Cyberstalking of a child ( sec 65)</a:t>
            </a:r>
          </a:p>
          <a:p>
            <a:pPr marL="0" indent="0" algn="just">
              <a:lnSpc>
                <a:spcPct val="100000"/>
              </a:lnSpc>
              <a:spcAft>
                <a:spcPts val="1400"/>
              </a:spcAft>
              <a:buNone/>
            </a:pPr>
            <a:r>
              <a:rPr lang="en-US" sz="2600" dirty="0">
                <a:latin typeface="Helvetica" pitchFamily="2" charset="0"/>
              </a:rPr>
              <a:t>It is an offence to use cyber space to trade information on a child for the furtherance of unlawful sexual activity</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DF2FCD38-CC03-4F47-9B6C-F9AF17260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78"/>
          <a:stretch/>
        </p:blipFill>
        <p:spPr bwMode="auto">
          <a:xfrm>
            <a:off x="6320926" y="2310906"/>
            <a:ext cx="5608984" cy="296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407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K. Protection of Children Online (Sec 62–66)</a:t>
            </a:r>
          </a:p>
        </p:txBody>
      </p:sp>
      <p:sp>
        <p:nvSpPr>
          <p:cNvPr id="3" name="Content Placeholder 2"/>
          <p:cNvSpPr>
            <a:spLocks noGrp="1"/>
          </p:cNvSpPr>
          <p:nvPr>
            <p:ph idx="1"/>
          </p:nvPr>
        </p:nvSpPr>
        <p:spPr>
          <a:xfrm>
            <a:off x="496956" y="1805651"/>
            <a:ext cx="5988065" cy="4654134"/>
          </a:xfrm>
        </p:spPr>
        <p:txBody>
          <a:bodyPr>
            <a:normAutofit/>
          </a:bodyPr>
          <a:lstStyle/>
          <a:p>
            <a:pPr marL="0" indent="0" algn="just">
              <a:lnSpc>
                <a:spcPct val="100000"/>
              </a:lnSpc>
              <a:spcAft>
                <a:spcPts val="1400"/>
              </a:spcAft>
              <a:buNone/>
            </a:pPr>
            <a:r>
              <a:rPr lang="en-US" sz="2600" b="1" i="1" dirty="0">
                <a:latin typeface="Helvetica" pitchFamily="2" charset="0"/>
              </a:rPr>
              <a:t>Sexual Extortion (Sec 66)</a:t>
            </a:r>
          </a:p>
          <a:p>
            <a:pPr marL="0" indent="0" algn="just">
              <a:lnSpc>
                <a:spcPct val="100000"/>
              </a:lnSpc>
              <a:spcAft>
                <a:spcPts val="1400"/>
              </a:spcAft>
              <a:buNone/>
            </a:pPr>
            <a:r>
              <a:rPr lang="en-US" sz="2600" dirty="0">
                <a:latin typeface="Helvetica" pitchFamily="2" charset="0"/>
              </a:rPr>
              <a:t>The Act makes it an offence to threaten to publish private sexually explicit images or videos of a person in order to coerce, harass, threaten, intimidate, exert undue influence or to extort money or other consideration. </a:t>
            </a:r>
          </a:p>
          <a:p>
            <a:pPr marL="0" indent="0" algn="just">
              <a:lnSpc>
                <a:spcPct val="100000"/>
              </a:lnSpc>
              <a:spcAft>
                <a:spcPts val="1400"/>
              </a:spcAft>
              <a:buNone/>
            </a:pPr>
            <a:endParaRPr lang="en-US" sz="2600" dirty="0">
              <a:latin typeface="Helvetica" pitchFamily="2" charset="0"/>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03318E83-F8C0-471F-88E6-6CEDB9277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811" y="2370217"/>
            <a:ext cx="5099677" cy="338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08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L. Other Online Sexual Offences (Sec 67 &amp; 68)</a:t>
            </a:r>
          </a:p>
        </p:txBody>
      </p:sp>
      <p:sp>
        <p:nvSpPr>
          <p:cNvPr id="3" name="Content Placeholder 2"/>
          <p:cNvSpPr>
            <a:spLocks noGrp="1"/>
          </p:cNvSpPr>
          <p:nvPr>
            <p:ph idx="1"/>
          </p:nvPr>
        </p:nvSpPr>
        <p:spPr>
          <a:xfrm>
            <a:off x="1097280" y="2262851"/>
            <a:ext cx="6297432" cy="2637140"/>
          </a:xfrm>
        </p:spPr>
        <p:txBody>
          <a:bodyPr>
            <a:normAutofit/>
          </a:bodyPr>
          <a:lstStyle/>
          <a:p>
            <a:pPr marL="542925" indent="-542925" algn="just">
              <a:lnSpc>
                <a:spcPct val="100000"/>
              </a:lnSpc>
              <a:spcAft>
                <a:spcPts val="1800"/>
              </a:spcAft>
              <a:buFont typeface="Wingdings" pitchFamily="2" charset="2"/>
              <a:buChar char="q"/>
            </a:pPr>
            <a:r>
              <a:rPr lang="en-US" sz="2600" dirty="0">
                <a:latin typeface="Helvetica" pitchFamily="2" charset="0"/>
              </a:rPr>
              <a:t>Non consensual sharing of intimate image with the intention to cause emotional distress</a:t>
            </a:r>
          </a:p>
          <a:p>
            <a:pPr marL="542925" indent="-542925" algn="just">
              <a:lnSpc>
                <a:spcPct val="100000"/>
              </a:lnSpc>
              <a:spcBef>
                <a:spcPts val="600"/>
              </a:spcBef>
              <a:spcAft>
                <a:spcPts val="0"/>
              </a:spcAft>
              <a:buFont typeface="Wingdings" pitchFamily="2" charset="2"/>
              <a:buChar char="q"/>
            </a:pPr>
            <a:r>
              <a:rPr lang="en-US" sz="2600" dirty="0">
                <a:latin typeface="Helvetica" pitchFamily="2" charset="0"/>
              </a:rPr>
              <a:t>To threaten a person to release a prohibited intimate image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BEF79E71-7FD8-47BE-8E0A-EC200991D5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4" t="17151" r="6393" b="16956"/>
          <a:stretch/>
        </p:blipFill>
        <p:spPr bwMode="auto">
          <a:xfrm>
            <a:off x="8124061" y="2116062"/>
            <a:ext cx="2947299" cy="298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785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r>
              <a:rPr lang="en-US" sz="2800" b="1" dirty="0">
                <a:latin typeface="Candara" panose="020E0502030303020204" pitchFamily="34" charset="0"/>
              </a:rPr>
              <a:t>INTRODUCTION</a:t>
            </a:r>
          </a:p>
        </p:txBody>
      </p:sp>
      <p:sp>
        <p:nvSpPr>
          <p:cNvPr id="3" name="Content Placeholder 2"/>
          <p:cNvSpPr>
            <a:spLocks noGrp="1"/>
          </p:cNvSpPr>
          <p:nvPr>
            <p:ph idx="1"/>
          </p:nvPr>
        </p:nvSpPr>
        <p:spPr>
          <a:xfrm>
            <a:off x="1215342" y="1805651"/>
            <a:ext cx="9940338"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800" dirty="0">
                <a:latin typeface="Helvetica" pitchFamily="2" charset="0"/>
              </a:rPr>
              <a:t>Increasing reliance on ICT in Ghana has led to increased cybersecurity incidents</a:t>
            </a:r>
          </a:p>
          <a:p>
            <a:pPr marL="549275" indent="-549275" algn="just">
              <a:lnSpc>
                <a:spcPct val="100000"/>
              </a:lnSpc>
              <a:spcAft>
                <a:spcPts val="1400"/>
              </a:spcAft>
              <a:buFont typeface="Wingdings" panose="05000000000000000000" pitchFamily="2" charset="2"/>
              <a:buChar char="q"/>
            </a:pPr>
            <a:r>
              <a:rPr lang="en-US" sz="2800" dirty="0">
                <a:latin typeface="Helvetica" pitchFamily="2" charset="0"/>
              </a:rPr>
              <a:t>Ghana lost US$ 230 million between 2016 and 2018 to cybercrime (The Finder, 2018)</a:t>
            </a:r>
          </a:p>
          <a:p>
            <a:pPr marL="549275" indent="-549275" algn="just">
              <a:lnSpc>
                <a:spcPct val="100000"/>
              </a:lnSpc>
              <a:spcAft>
                <a:spcPts val="1400"/>
              </a:spcAft>
              <a:buFont typeface="Wingdings" panose="05000000000000000000" pitchFamily="2" charset="2"/>
              <a:buChar char="q"/>
            </a:pPr>
            <a:r>
              <a:rPr lang="en-US" sz="2800" b="1" dirty="0">
                <a:latin typeface="Helvetica" pitchFamily="2" charset="0"/>
              </a:rPr>
              <a:t>CYBER SECURITY ACT, 2020</a:t>
            </a:r>
            <a:r>
              <a:rPr lang="en-US" sz="2800" dirty="0">
                <a:latin typeface="Helvetica" pitchFamily="2" charset="0"/>
              </a:rPr>
              <a:t> (</a:t>
            </a:r>
            <a:r>
              <a:rPr lang="en-US" sz="2800" b="1" dirty="0">
                <a:latin typeface="Helvetica" pitchFamily="2" charset="0"/>
              </a:rPr>
              <a:t>Act 1038</a:t>
            </a:r>
            <a:r>
              <a:rPr lang="en-US" sz="2800" dirty="0">
                <a:latin typeface="Helvetica" pitchFamily="2" charset="0"/>
              </a:rPr>
              <a:t>) was passed to regulate cyber activities in Ghana</a:t>
            </a:r>
          </a:p>
          <a:p>
            <a:pPr marL="549275" indent="-549275" algn="just">
              <a:lnSpc>
                <a:spcPct val="100000"/>
              </a:lnSpc>
              <a:spcAft>
                <a:spcPts val="1400"/>
              </a:spcAft>
              <a:buFont typeface="Wingdings" panose="05000000000000000000" pitchFamily="2" charset="2"/>
              <a:buChar char="q"/>
            </a:pPr>
            <a:r>
              <a:rPr lang="en-US" sz="2800" b="1" i="1" dirty="0">
                <a:latin typeface="Helvetica" pitchFamily="2" charset="0"/>
              </a:rPr>
              <a:t>Cybersecurity Policy and Strategy</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3</a:t>
            </a:fld>
            <a:endParaRPr lang="en-US" dirty="0"/>
          </a:p>
        </p:txBody>
      </p:sp>
      <p:pic>
        <p:nvPicPr>
          <p:cNvPr id="8" name="Picture 4">
            <a:extLst>
              <a:ext uri="{FF2B5EF4-FFF2-40B4-BE49-F238E27FC236}">
                <a16:creationId xmlns:a16="http://schemas.microsoft.com/office/drawing/2014/main" id="{6D252200-C6E6-A340-9111-ECD49FEA7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ist of female presidential running mates in Ghana since 1992 - xplonline Gh">
            <a:extLst>
              <a:ext uri="{FF2B5EF4-FFF2-40B4-BE49-F238E27FC236}">
                <a16:creationId xmlns:a16="http://schemas.microsoft.com/office/drawing/2014/main" id="{C8E282D0-E8C3-44D3-9209-E2B622A1C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687" y="4412975"/>
            <a:ext cx="2472271" cy="206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79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latin typeface="Candara" panose="020E0502030303020204" pitchFamily="34" charset="0"/>
              </a:rPr>
              <a:t>M</a:t>
            </a:r>
            <a:r>
              <a:rPr lang="en-US" sz="2800" b="1" dirty="0">
                <a:solidFill>
                  <a:schemeClr val="accent1">
                    <a:lumMod val="50000"/>
                  </a:schemeClr>
                </a:solidFill>
                <a:latin typeface="Candara" panose="020E0502030303020204" pitchFamily="34" charset="0"/>
              </a:rPr>
              <a:t>. Cybersecurity and Investigatory Powers</a:t>
            </a:r>
          </a:p>
        </p:txBody>
      </p:sp>
      <p:sp>
        <p:nvSpPr>
          <p:cNvPr id="3" name="Content Placeholder 2"/>
          <p:cNvSpPr>
            <a:spLocks noGrp="1"/>
          </p:cNvSpPr>
          <p:nvPr>
            <p:ph idx="1"/>
          </p:nvPr>
        </p:nvSpPr>
        <p:spPr>
          <a:xfrm>
            <a:off x="347472" y="1805651"/>
            <a:ext cx="11558016" cy="4654134"/>
          </a:xfrm>
        </p:spPr>
        <p:txBody>
          <a:bodyPr>
            <a:normAutofit/>
          </a:bodyPr>
          <a:lstStyle/>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An investigative officer may apply ex-</a:t>
            </a:r>
            <a:r>
              <a:rPr lang="en-US" sz="2400" dirty="0" err="1">
                <a:latin typeface="Helvetica" pitchFamily="2" charset="0"/>
              </a:rPr>
              <a:t>parte</a:t>
            </a:r>
            <a:r>
              <a:rPr lang="en-US" sz="2400" dirty="0">
                <a:latin typeface="Helvetica" pitchFamily="2" charset="0"/>
              </a:rPr>
              <a:t> to the High Court, for a production order to collect subscriber information where there are reasonable grounds to believe that the subscriber information associated with a specified communication and related to or connected with a person under investigation is reasonably required for the purposes of a specific criminal investigation (sec 69)</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This production order may be granted where the information requested is commensurate, proportionate and necessary for the purposes of a specific criminal investigation or prosecution and measures shall be taken to ensure that the subscriber information is produced whilst maintaining the privacy of other users, customers and third parties and without the disclosure of information and data of any party not part of the investigation.</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80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M. </a:t>
            </a:r>
            <a:r>
              <a:rPr lang="en-US" sz="2800" b="1" dirty="0" err="1">
                <a:solidFill>
                  <a:schemeClr val="accent1">
                    <a:lumMod val="50000"/>
                  </a:schemeClr>
                </a:solidFill>
                <a:latin typeface="Candara" panose="020E0502030303020204" pitchFamily="34" charset="0"/>
              </a:rPr>
              <a:t>Realisation</a:t>
            </a:r>
            <a:r>
              <a:rPr lang="en-US" sz="2800" b="1" dirty="0">
                <a:solidFill>
                  <a:schemeClr val="accent1">
                    <a:lumMod val="50000"/>
                  </a:schemeClr>
                </a:solidFill>
                <a:latin typeface="Candara" panose="020E0502030303020204" pitchFamily="34" charset="0"/>
              </a:rPr>
              <a:t> of Property (Sec 78–80) </a:t>
            </a:r>
          </a:p>
        </p:txBody>
      </p:sp>
      <p:sp>
        <p:nvSpPr>
          <p:cNvPr id="3" name="Content Placeholder 2"/>
          <p:cNvSpPr>
            <a:spLocks noGrp="1"/>
          </p:cNvSpPr>
          <p:nvPr>
            <p:ph idx="1"/>
          </p:nvPr>
        </p:nvSpPr>
        <p:spPr>
          <a:xfrm>
            <a:off x="347472" y="1805651"/>
            <a:ext cx="11558016" cy="4654134"/>
          </a:xfrm>
        </p:spPr>
        <p:txBody>
          <a:bodyPr>
            <a:normAutofit fontScale="92500"/>
          </a:bodyPr>
          <a:lstStyle/>
          <a:p>
            <a:pPr marL="0" indent="0" algn="just">
              <a:lnSpc>
                <a:spcPct val="100000"/>
              </a:lnSpc>
              <a:spcBef>
                <a:spcPts val="600"/>
              </a:spcBef>
              <a:spcAft>
                <a:spcPts val="0"/>
              </a:spcAft>
              <a:buNone/>
            </a:pPr>
            <a:r>
              <a:rPr lang="en-US" sz="2400" b="1" i="1" dirty="0">
                <a:latin typeface="Helvetica" pitchFamily="2" charset="0"/>
              </a:rPr>
              <a:t>Freezing assets (78)</a:t>
            </a:r>
            <a:endParaRPr lang="en-US" sz="2400" dirty="0">
              <a:latin typeface="Helvetica" pitchFamily="2" charset="0"/>
            </a:endParaRP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Where on an application by the Authority, the Court is satisfied that the Authority has reasonable grounds to suspect that a person has committed or is committing an offence under this Act or has been involved in a crime in cyberspace, the Court may by an order</a:t>
            </a:r>
          </a:p>
          <a:p>
            <a:pPr marL="1033463" indent="-544513" algn="just">
              <a:lnSpc>
                <a:spcPct val="100000"/>
              </a:lnSpc>
              <a:spcBef>
                <a:spcPts val="600"/>
              </a:spcBef>
              <a:spcAft>
                <a:spcPts val="0"/>
              </a:spcAft>
              <a:buFont typeface="+mj-lt"/>
              <a:buAutoNum type="alphaLcParenR"/>
            </a:pPr>
            <a:r>
              <a:rPr lang="en-US" sz="2400" dirty="0">
                <a:latin typeface="Helvetica" pitchFamily="2" charset="0"/>
              </a:rPr>
              <a:t>restrain that person or any other person acting on behalf of that person or a person holding assets on behalf of that person from disposing, transferring or pledging an asset or making a withdrawal from an account or deposit at a bank or financial institution;</a:t>
            </a:r>
          </a:p>
          <a:p>
            <a:pPr marL="1033463" indent="-544513" algn="just">
              <a:lnSpc>
                <a:spcPct val="100000"/>
              </a:lnSpc>
              <a:spcBef>
                <a:spcPts val="600"/>
              </a:spcBef>
              <a:spcAft>
                <a:spcPts val="0"/>
              </a:spcAft>
              <a:buFont typeface="+mj-lt"/>
              <a:buAutoNum type="alphaLcParenR"/>
            </a:pPr>
            <a:r>
              <a:rPr lang="en-US" sz="2400" dirty="0">
                <a:latin typeface="Helvetica" pitchFamily="2" charset="0"/>
              </a:rPr>
              <a:t>attach the assets due or owing, or belonging to, or held by or on behalf of that person;</a:t>
            </a:r>
          </a:p>
          <a:p>
            <a:pPr marL="1033463" indent="-544513" algn="just">
              <a:lnSpc>
                <a:spcPct val="100000"/>
              </a:lnSpc>
              <a:spcBef>
                <a:spcPts val="600"/>
              </a:spcBef>
              <a:spcAft>
                <a:spcPts val="0"/>
              </a:spcAft>
              <a:buFont typeface="+mj-lt"/>
              <a:buAutoNum type="alphaLcParenR"/>
            </a:pPr>
            <a:r>
              <a:rPr lang="en-US" sz="2400" dirty="0">
                <a:latin typeface="Helvetica" pitchFamily="2" charset="0"/>
              </a:rPr>
              <a:t>compel that person to make a full disclosure within the time specified in the order, of all assets and the nature and source of the assets;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8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M. </a:t>
            </a:r>
            <a:r>
              <a:rPr lang="en-US" sz="2800" b="1" dirty="0" err="1">
                <a:solidFill>
                  <a:schemeClr val="accent1">
                    <a:lumMod val="50000"/>
                  </a:schemeClr>
                </a:solidFill>
                <a:latin typeface="Candara" panose="020E0502030303020204" pitchFamily="34" charset="0"/>
              </a:rPr>
              <a:t>Realisation</a:t>
            </a:r>
            <a:r>
              <a:rPr lang="en-US" sz="2800" b="1" dirty="0">
                <a:solidFill>
                  <a:schemeClr val="accent1">
                    <a:lumMod val="50000"/>
                  </a:schemeClr>
                </a:solidFill>
                <a:latin typeface="Candara" panose="020E0502030303020204" pitchFamily="34" charset="0"/>
              </a:rPr>
              <a:t> of Property (Sec 78–80) </a:t>
            </a:r>
          </a:p>
        </p:txBody>
      </p:sp>
      <p:sp>
        <p:nvSpPr>
          <p:cNvPr id="3" name="Content Placeholder 2"/>
          <p:cNvSpPr>
            <a:spLocks noGrp="1"/>
          </p:cNvSpPr>
          <p:nvPr>
            <p:ph idx="1"/>
          </p:nvPr>
        </p:nvSpPr>
        <p:spPr>
          <a:xfrm>
            <a:off x="347472" y="1805651"/>
            <a:ext cx="11558016" cy="4654134"/>
          </a:xfrm>
        </p:spPr>
        <p:txBody>
          <a:bodyPr>
            <a:normAutofit/>
          </a:bodyPr>
          <a:lstStyle/>
          <a:p>
            <a:pPr marL="0" indent="0" algn="just">
              <a:lnSpc>
                <a:spcPct val="100000"/>
              </a:lnSpc>
              <a:spcBef>
                <a:spcPts val="600"/>
              </a:spcBef>
              <a:spcAft>
                <a:spcPts val="0"/>
              </a:spcAft>
              <a:buNone/>
            </a:pPr>
            <a:r>
              <a:rPr lang="en-US" sz="2400" b="1" i="1" dirty="0">
                <a:latin typeface="Helvetica" pitchFamily="2" charset="0"/>
              </a:rPr>
              <a:t>Freezing assets (78)</a:t>
            </a:r>
            <a:endParaRPr lang="en-US" sz="2400" dirty="0">
              <a:latin typeface="Helvetica" pitchFamily="2" charset="0"/>
            </a:endParaRPr>
          </a:p>
          <a:p>
            <a:pPr marL="1250950" indent="-635000" algn="just">
              <a:lnSpc>
                <a:spcPct val="100000"/>
              </a:lnSpc>
              <a:spcBef>
                <a:spcPts val="600"/>
              </a:spcBef>
              <a:spcAft>
                <a:spcPts val="0"/>
              </a:spcAft>
              <a:buFont typeface="+mj-lt"/>
              <a:buAutoNum type="alphaLcParenR" startAt="4"/>
            </a:pPr>
            <a:r>
              <a:rPr lang="en-US" sz="2400" dirty="0">
                <a:latin typeface="Helvetica" pitchFamily="2" charset="0"/>
              </a:rPr>
              <a:t>compel the person named in the order to make a full disclosure of the assets held on behalf of that person; or</a:t>
            </a:r>
          </a:p>
          <a:p>
            <a:pPr marL="1250950" indent="-635000" algn="just">
              <a:lnSpc>
                <a:spcPct val="100000"/>
              </a:lnSpc>
              <a:spcBef>
                <a:spcPts val="600"/>
              </a:spcBef>
              <a:spcAft>
                <a:spcPts val="1200"/>
              </a:spcAft>
              <a:buFont typeface="+mj-lt"/>
              <a:buAutoNum type="alphaLcParenR" startAt="4"/>
            </a:pPr>
            <a:r>
              <a:rPr lang="en-US" sz="2400" dirty="0">
                <a:latin typeface="Helvetica" pitchFamily="2" charset="0"/>
              </a:rPr>
              <a:t>direct the opening, in the presence of a person authorized by the Authority, of a safe deposit box held on behalf of the person named in the order.</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Where a freezing order is not discharged nor subject to an appeal, the court shall direct the Attorney General to manage the property and also direct that 70% of the amount realized be paid to the Authority to defray the expenses of the Authority, pay 10% to the office of the Attorney General and rest into the consolidated fund.</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GENERAL OVERVIEW OF THE ACT</a:t>
            </a:r>
            <a:br>
              <a:rPr lang="en-US" sz="2800" b="1" dirty="0">
                <a:latin typeface="Candara" panose="020E0502030303020204" pitchFamily="34" charset="0"/>
              </a:rPr>
            </a:br>
            <a:r>
              <a:rPr lang="en-US" sz="2800" b="1" dirty="0">
                <a:solidFill>
                  <a:schemeClr val="accent1">
                    <a:lumMod val="50000"/>
                  </a:schemeClr>
                </a:solidFill>
                <a:latin typeface="Candara" panose="020E0502030303020204" pitchFamily="34" charset="0"/>
              </a:rPr>
              <a:t>N. Miscellaneous provisions (Sec 83–100) </a:t>
            </a:r>
          </a:p>
        </p:txBody>
      </p:sp>
      <p:sp>
        <p:nvSpPr>
          <p:cNvPr id="3" name="Content Placeholder 2"/>
          <p:cNvSpPr>
            <a:spLocks noGrp="1"/>
          </p:cNvSpPr>
          <p:nvPr>
            <p:ph idx="1"/>
          </p:nvPr>
        </p:nvSpPr>
        <p:spPr>
          <a:xfrm>
            <a:off x="347472" y="1805651"/>
            <a:ext cx="11558016" cy="4654134"/>
          </a:xfrm>
        </p:spPr>
        <p:txBody>
          <a:bodyPr>
            <a:normAutofit/>
          </a:bodyPr>
          <a:lstStyle/>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International co-operations</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Immunity of members of the Authority</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Cyber risk register</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Request for information</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Blocking, filtering and taking down illegal contents</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Trial court and procedural powers</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Penalties</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Unlawful access</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Regulations</a:t>
            </a:r>
          </a:p>
          <a:p>
            <a:pPr marL="542925" indent="-542925" algn="just">
              <a:lnSpc>
                <a:spcPct val="100000"/>
              </a:lnSpc>
              <a:spcBef>
                <a:spcPts val="600"/>
              </a:spcBef>
              <a:spcAft>
                <a:spcPts val="0"/>
              </a:spcAft>
              <a:buFont typeface="Wingdings" pitchFamily="2" charset="2"/>
              <a:buChar char="q"/>
            </a:pPr>
            <a:r>
              <a:rPr lang="en-US" sz="2400" dirty="0">
                <a:latin typeface="Helvetica" pitchFamily="2" charset="0"/>
              </a:rPr>
              <a:t>Repeals and savings and consequential amendments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442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626174"/>
            <a:ext cx="8402079" cy="1179477"/>
          </a:xfrm>
        </p:spPr>
        <p:txBody>
          <a:bodyPr>
            <a:normAutofit/>
          </a:bodyPr>
          <a:lstStyle/>
          <a:p>
            <a:pPr algn="ctr">
              <a:spcAft>
                <a:spcPts val="1800"/>
              </a:spcAft>
            </a:pPr>
            <a:r>
              <a:rPr lang="en-US" sz="2800" b="1" dirty="0">
                <a:latin typeface="Candara" panose="020E0502030303020204" pitchFamily="34" charset="0"/>
              </a:rPr>
              <a:t>AFRICAN UNION CONVENTION ON CYBER SECURITY AND PERSONAL DATA PROTECTION</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830179" y="1805651"/>
            <a:ext cx="5265821" cy="4654134"/>
          </a:xfrm>
        </p:spPr>
        <p:txBody>
          <a:bodyPr>
            <a:normAutofit/>
          </a:bodyPr>
          <a:lstStyle/>
          <a:p>
            <a:pPr marL="0" indent="0" algn="just">
              <a:lnSpc>
                <a:spcPct val="100000"/>
              </a:lnSpc>
              <a:spcBef>
                <a:spcPts val="600"/>
              </a:spcBef>
              <a:spcAft>
                <a:spcPts val="0"/>
              </a:spcAft>
              <a:buNone/>
            </a:pPr>
            <a:r>
              <a:rPr lang="en-US" sz="2600" b="1" i="1" dirty="0">
                <a:latin typeface="Helvetica" pitchFamily="2" charset="0"/>
              </a:rPr>
              <a:t>Applicability</a:t>
            </a:r>
          </a:p>
          <a:p>
            <a:pPr marL="625475" indent="-625475" algn="just">
              <a:lnSpc>
                <a:spcPct val="100000"/>
              </a:lnSpc>
              <a:spcBef>
                <a:spcPts val="600"/>
              </a:spcBef>
              <a:spcAft>
                <a:spcPts val="0"/>
              </a:spcAft>
              <a:buFont typeface="Wingdings" panose="05000000000000000000" pitchFamily="2" charset="2"/>
              <a:buChar char="q"/>
            </a:pPr>
            <a:r>
              <a:rPr lang="en-US" sz="2600" dirty="0">
                <a:latin typeface="Helvetica" pitchFamily="2" charset="0"/>
              </a:rPr>
              <a:t>Anybody engaged freely in e-commerce activities in their territories except gambling, legal representation and assistance activities, and activities exercised by notaries or equivalent authorities.</a:t>
            </a:r>
          </a:p>
          <a:p>
            <a:pPr marL="625475" indent="-625475" algn="just">
              <a:lnSpc>
                <a:spcPct val="100000"/>
              </a:lnSpc>
              <a:spcBef>
                <a:spcPts val="600"/>
              </a:spcBef>
              <a:spcAft>
                <a:spcPts val="0"/>
              </a:spcAft>
              <a:buFont typeface="Wingdings" panose="05000000000000000000" pitchFamily="2" charset="2"/>
              <a:buChar char="q"/>
            </a:pPr>
            <a:endParaRPr lang="en-US" sz="2600" dirty="0">
              <a:latin typeface="Helvetica" pitchFamily="2" charset="0"/>
            </a:endParaRPr>
          </a:p>
          <a:p>
            <a:pPr marL="625475" indent="-625475" algn="just">
              <a:lnSpc>
                <a:spcPct val="100000"/>
              </a:lnSpc>
              <a:spcBef>
                <a:spcPts val="600"/>
              </a:spcBef>
              <a:spcAft>
                <a:spcPts val="0"/>
              </a:spcAft>
              <a:buFont typeface="Wingdings" panose="05000000000000000000" pitchFamily="2" charset="2"/>
              <a:buChar char="q"/>
            </a:pPr>
            <a:r>
              <a:rPr lang="en-US" sz="2600" dirty="0">
                <a:latin typeface="Helvetica" pitchFamily="2" charset="0"/>
              </a:rPr>
              <a:t>RATIFICATION ???</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U Symbols and Anthem | African Union">
            <a:extLst>
              <a:ext uri="{FF2B5EF4-FFF2-40B4-BE49-F238E27FC236}">
                <a16:creationId xmlns:a16="http://schemas.microsoft.com/office/drawing/2014/main" id="{93441F0E-9450-4B80-BDD4-3FD6396916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70" t="17049" r="11060" b="18549"/>
          <a:stretch/>
        </p:blipFill>
        <p:spPr bwMode="auto">
          <a:xfrm>
            <a:off x="6369227" y="2867692"/>
            <a:ext cx="4843256" cy="194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49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CHAPTER III</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506896" y="1805651"/>
            <a:ext cx="10705587" cy="4654134"/>
          </a:xfrm>
        </p:spPr>
        <p:txBody>
          <a:bodyPr>
            <a:normAutofit/>
          </a:bodyPr>
          <a:lstStyle/>
          <a:p>
            <a:pPr marL="625475" indent="-625475" algn="just">
              <a:lnSpc>
                <a:spcPct val="100000"/>
              </a:lnSpc>
              <a:spcBef>
                <a:spcPts val="2400"/>
              </a:spcBef>
              <a:spcAft>
                <a:spcPts val="1800"/>
              </a:spcAft>
              <a:buFont typeface="Wingdings" panose="05000000000000000000" pitchFamily="2" charset="2"/>
              <a:buChar char="q"/>
            </a:pPr>
            <a:r>
              <a:rPr lang="en-US" sz="2600" dirty="0">
                <a:latin typeface="Helvetica" pitchFamily="2" charset="0"/>
              </a:rPr>
              <a:t>Chapter III (Art 24 – Art 38) of the convention focuses on promoting cybersecurity and combating cybercrime. </a:t>
            </a:r>
          </a:p>
          <a:p>
            <a:pPr marL="625475" indent="-625475" algn="just">
              <a:lnSpc>
                <a:spcPct val="100000"/>
              </a:lnSpc>
              <a:spcBef>
                <a:spcPts val="600"/>
              </a:spcBef>
              <a:spcAft>
                <a:spcPts val="0"/>
              </a:spcAft>
              <a:buFont typeface="Wingdings" panose="05000000000000000000" pitchFamily="2" charset="2"/>
              <a:buChar char="q"/>
            </a:pPr>
            <a:r>
              <a:rPr lang="en-US" sz="2600" dirty="0">
                <a:latin typeface="Helvetica" pitchFamily="2" charset="0"/>
              </a:rPr>
              <a:t>Article 24 (1) Cybersecurity measures taken at the national Level. Each state shall develop a national cybersecurity policy which recognizes the importance of CII, e.g., the </a:t>
            </a:r>
            <a:r>
              <a:rPr lang="en-US" sz="2600" b="1" dirty="0">
                <a:latin typeface="Helvetica" pitchFamily="2" charset="0"/>
              </a:rPr>
              <a:t>Cybersecurity Act 2020, (ACT 1038) in Ghana</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517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ARTICLE 25</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506896" y="1805651"/>
            <a:ext cx="11131826" cy="4654134"/>
          </a:xfrm>
        </p:spPr>
        <p:txBody>
          <a:bodyPr>
            <a:normAutofit/>
          </a:bodyPr>
          <a:lstStyle/>
          <a:p>
            <a:pPr marL="625475" indent="-625475" algn="just">
              <a:lnSpc>
                <a:spcPct val="100000"/>
              </a:lnSpc>
              <a:spcAft>
                <a:spcPts val="1800"/>
              </a:spcAft>
              <a:buFont typeface="Wingdings" panose="05000000000000000000" pitchFamily="2" charset="2"/>
              <a:buChar char="q"/>
            </a:pPr>
            <a:r>
              <a:rPr lang="en-US" sz="2400" dirty="0">
                <a:latin typeface="Helvetica" pitchFamily="2" charset="0"/>
              </a:rPr>
              <a:t>(1) each national legislation against crime must be based on the substantive criminal offenses act of that nation.</a:t>
            </a:r>
          </a:p>
          <a:p>
            <a:pPr marL="625475" indent="-625475" algn="just">
              <a:lnSpc>
                <a:spcPct val="100000"/>
              </a:lnSpc>
              <a:spcAft>
                <a:spcPts val="1800"/>
              </a:spcAft>
              <a:buFont typeface="Wingdings" panose="05000000000000000000" pitchFamily="2" charset="2"/>
              <a:buChar char="q"/>
            </a:pPr>
            <a:r>
              <a:rPr lang="en-US" sz="2400" b="1" i="1" dirty="0">
                <a:latin typeface="Helvetica" pitchFamily="2" charset="0"/>
              </a:rPr>
              <a:t>*Sec 1 of Act 1038, the Act is to be read together with some relevant enactments.</a:t>
            </a:r>
          </a:p>
          <a:p>
            <a:pPr marL="625475" indent="-625475" algn="just">
              <a:lnSpc>
                <a:spcPct val="100000"/>
              </a:lnSpc>
              <a:spcAft>
                <a:spcPts val="1800"/>
              </a:spcAft>
              <a:buFont typeface="Wingdings" panose="05000000000000000000" pitchFamily="2" charset="2"/>
              <a:buChar char="q"/>
            </a:pPr>
            <a:r>
              <a:rPr lang="en-US" sz="2400" dirty="0">
                <a:latin typeface="Helvetica" pitchFamily="2" charset="0"/>
              </a:rPr>
              <a:t>(3) in adopting national legal measures, State party shall ensure that measures so adopted will not infringe on the rights of citizens guaranteed under the national constitutions and internal laws and protected by the international conventions, particularly the </a:t>
            </a:r>
            <a:r>
              <a:rPr lang="en-US" sz="2400" b="1" dirty="0">
                <a:latin typeface="Helvetica" pitchFamily="2" charset="0"/>
              </a:rPr>
              <a:t>African Charter on Human and Peoples Right</a:t>
            </a:r>
            <a:r>
              <a:rPr lang="en-US" sz="2400" dirty="0">
                <a:latin typeface="Helvetica" pitchFamily="2" charset="0"/>
              </a:rPr>
              <a:t>.</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8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ARTICLE 26</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288749" y="1805651"/>
            <a:ext cx="11165314" cy="4654134"/>
          </a:xfrm>
        </p:spPr>
        <p:txBody>
          <a:bodyPr>
            <a:normAutofit/>
          </a:bodyPr>
          <a:lstStyle/>
          <a:p>
            <a:pPr marL="625475" indent="-625475" algn="just">
              <a:lnSpc>
                <a:spcPct val="100000"/>
              </a:lnSpc>
              <a:spcBef>
                <a:spcPts val="1800"/>
              </a:spcBef>
              <a:spcAft>
                <a:spcPts val="1200"/>
              </a:spcAft>
              <a:buFont typeface="Wingdings" panose="05000000000000000000" pitchFamily="2" charset="2"/>
              <a:buChar char="q"/>
            </a:pPr>
            <a:r>
              <a:rPr lang="en-US" sz="2400" dirty="0">
                <a:latin typeface="Helvetica" pitchFamily="2" charset="0"/>
              </a:rPr>
              <a:t>(3) each State party shall develop public-private partnership as a model to engage industry, the civil society, the academia in the promotion and enhancement of cybersecurity culture.</a:t>
            </a:r>
          </a:p>
          <a:p>
            <a:pPr marL="625475" indent="-625475" algn="just">
              <a:lnSpc>
                <a:spcPct val="100000"/>
              </a:lnSpc>
              <a:spcBef>
                <a:spcPts val="1800"/>
              </a:spcBef>
              <a:spcAft>
                <a:spcPts val="1200"/>
              </a:spcAft>
              <a:buFont typeface="Wingdings" panose="05000000000000000000" pitchFamily="2" charset="2"/>
              <a:buChar char="q"/>
            </a:pPr>
            <a:r>
              <a:rPr lang="en-US" sz="2400" b="1" i="1" dirty="0">
                <a:latin typeface="Helvetica" pitchFamily="2" charset="0"/>
              </a:rPr>
              <a:t>*Sec 13 Joint Cybersecurity Committee made up of different industry players e.g. Judiciary, security services, communication sector, the finance sector etc.</a:t>
            </a:r>
          </a:p>
          <a:p>
            <a:pPr marL="625475" indent="-625475" algn="just">
              <a:lnSpc>
                <a:spcPct val="100000"/>
              </a:lnSpc>
              <a:spcBef>
                <a:spcPts val="1800"/>
              </a:spcBef>
              <a:spcAft>
                <a:spcPts val="1200"/>
              </a:spcAft>
              <a:buFont typeface="Wingdings" panose="05000000000000000000" pitchFamily="2" charset="2"/>
              <a:buChar char="q"/>
            </a:pPr>
            <a:r>
              <a:rPr lang="en-US" sz="2400" dirty="0">
                <a:latin typeface="Helvetica" pitchFamily="2" charset="0"/>
              </a:rPr>
              <a:t>(4) education &amp; technical training and capacity building</a:t>
            </a:r>
          </a:p>
          <a:p>
            <a:pPr marL="625475" indent="-625475" algn="just">
              <a:lnSpc>
                <a:spcPct val="100000"/>
              </a:lnSpc>
              <a:spcBef>
                <a:spcPts val="2400"/>
              </a:spcBef>
              <a:spcAft>
                <a:spcPts val="1200"/>
              </a:spcAft>
              <a:buFont typeface="Wingdings" panose="05000000000000000000" pitchFamily="2" charset="2"/>
              <a:buChar char="q"/>
            </a:pPr>
            <a:r>
              <a:rPr lang="en-US" sz="2400" b="1" i="1" dirty="0">
                <a:latin typeface="Helvetica" pitchFamily="2" charset="0"/>
              </a:rPr>
              <a:t>*Sec 61 Research and development </a:t>
            </a:r>
            <a:r>
              <a:rPr lang="en-US" sz="2400" b="1" i="1" dirty="0" err="1">
                <a:latin typeface="Helvetica" pitchFamily="2" charset="0"/>
              </a:rPr>
              <a:t>programmes</a:t>
            </a:r>
            <a:r>
              <a:rPr lang="en-US" sz="2400" b="1" i="1" dirty="0">
                <a:latin typeface="Helvetica" pitchFamily="2" charset="0"/>
              </a:rPr>
              <a:t> of the Authority</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78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ARTICLE 27</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818147" y="1805651"/>
            <a:ext cx="10984831" cy="4654134"/>
          </a:xfrm>
        </p:spPr>
        <p:txBody>
          <a:bodyPr>
            <a:normAutofit/>
          </a:bodyPr>
          <a:lstStyle/>
          <a:p>
            <a:pPr marL="0" indent="0" algn="just">
              <a:lnSpc>
                <a:spcPct val="100000"/>
              </a:lnSpc>
              <a:spcBef>
                <a:spcPts val="2400"/>
              </a:spcBef>
              <a:spcAft>
                <a:spcPts val="1800"/>
              </a:spcAft>
              <a:buNone/>
            </a:pPr>
            <a:r>
              <a:rPr lang="en-US" sz="2400" b="1" i="1" dirty="0">
                <a:latin typeface="Helvetica" pitchFamily="2" charset="0"/>
              </a:rPr>
              <a:t>National cybersecurity monitoring structures</a:t>
            </a:r>
          </a:p>
          <a:p>
            <a:pPr marL="625475" indent="-625475" algn="just">
              <a:lnSpc>
                <a:spcPct val="100000"/>
              </a:lnSpc>
              <a:spcBef>
                <a:spcPts val="2400"/>
              </a:spcBef>
              <a:spcAft>
                <a:spcPts val="1800"/>
              </a:spcAft>
              <a:buFont typeface="Wingdings" panose="05000000000000000000" pitchFamily="2" charset="2"/>
              <a:buChar char="q"/>
            </a:pPr>
            <a:r>
              <a:rPr lang="en-US" sz="2400" dirty="0">
                <a:latin typeface="Helvetica" pitchFamily="2" charset="0"/>
              </a:rPr>
              <a:t>(1) Cybersecurity governance</a:t>
            </a:r>
          </a:p>
          <a:p>
            <a:pPr marL="625475" indent="-625475" algn="just">
              <a:lnSpc>
                <a:spcPct val="100000"/>
              </a:lnSpc>
              <a:spcBef>
                <a:spcPts val="2400"/>
              </a:spcBef>
              <a:spcAft>
                <a:spcPts val="1800"/>
              </a:spcAft>
              <a:buFont typeface="Wingdings" panose="05000000000000000000" pitchFamily="2" charset="2"/>
              <a:buChar char="q"/>
            </a:pPr>
            <a:r>
              <a:rPr lang="en-US" sz="2400" dirty="0">
                <a:latin typeface="Helvetica" pitchFamily="2" charset="0"/>
              </a:rPr>
              <a:t>(2) Institutional framework to combat cybercrime</a:t>
            </a:r>
          </a:p>
          <a:p>
            <a:pPr marL="625475" indent="-625475" algn="just">
              <a:lnSpc>
                <a:spcPct val="100000"/>
              </a:lnSpc>
              <a:spcBef>
                <a:spcPts val="2400"/>
              </a:spcBef>
              <a:spcAft>
                <a:spcPts val="1800"/>
              </a:spcAft>
              <a:buFont typeface="Wingdings" panose="05000000000000000000" pitchFamily="2" charset="2"/>
              <a:buChar char="q"/>
            </a:pPr>
            <a:r>
              <a:rPr lang="en-US" sz="2400" b="1" i="1" dirty="0">
                <a:latin typeface="Helvetica" pitchFamily="2" charset="0"/>
              </a:rPr>
              <a:t>*Sec 41–45 (National and Sectoral Computer Emergency Response Teams)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74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ARTICLE 28</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661737" y="1805651"/>
            <a:ext cx="11141241" cy="4654134"/>
          </a:xfrm>
        </p:spPr>
        <p:txBody>
          <a:bodyPr>
            <a:normAutofit/>
          </a:bodyPr>
          <a:lstStyle/>
          <a:p>
            <a:pPr marL="0" indent="0" algn="just">
              <a:lnSpc>
                <a:spcPct val="100000"/>
              </a:lnSpc>
              <a:spcBef>
                <a:spcPts val="2400"/>
              </a:spcBef>
              <a:spcAft>
                <a:spcPts val="1800"/>
              </a:spcAft>
              <a:buNone/>
            </a:pPr>
            <a:r>
              <a:rPr lang="en-US" sz="2400" b="1" i="1" dirty="0">
                <a:latin typeface="Helvetica" pitchFamily="2" charset="0"/>
              </a:rPr>
              <a:t>International Cooperation</a:t>
            </a:r>
          </a:p>
          <a:p>
            <a:pPr marL="625475" indent="-625475" algn="just">
              <a:lnSpc>
                <a:spcPct val="100000"/>
              </a:lnSpc>
              <a:spcBef>
                <a:spcPts val="1800"/>
              </a:spcBef>
              <a:spcAft>
                <a:spcPts val="1800"/>
              </a:spcAft>
              <a:buFont typeface="Wingdings" panose="05000000000000000000" pitchFamily="2" charset="2"/>
              <a:buChar char="q"/>
            </a:pPr>
            <a:r>
              <a:rPr lang="en-US" sz="2400" dirty="0">
                <a:latin typeface="Helvetica" pitchFamily="2" charset="0"/>
              </a:rPr>
              <a:t>(1) Regional harmonization and international cooperation</a:t>
            </a:r>
          </a:p>
          <a:p>
            <a:pPr marL="625475" indent="-625475" algn="just">
              <a:lnSpc>
                <a:spcPct val="100000"/>
              </a:lnSpc>
              <a:spcBef>
                <a:spcPts val="1800"/>
              </a:spcBef>
              <a:spcAft>
                <a:spcPts val="1800"/>
              </a:spcAft>
              <a:buFont typeface="Wingdings" panose="05000000000000000000" pitchFamily="2" charset="2"/>
              <a:buChar char="q"/>
            </a:pPr>
            <a:r>
              <a:rPr lang="en-US" sz="2400" dirty="0">
                <a:latin typeface="Helvetica" pitchFamily="2" charset="0"/>
              </a:rPr>
              <a:t>(2) Agreements on mutual legal assistance in conformity with the principle of double criminal liability</a:t>
            </a:r>
          </a:p>
          <a:p>
            <a:pPr marL="625475" indent="-625475" algn="just">
              <a:lnSpc>
                <a:spcPct val="100000"/>
              </a:lnSpc>
              <a:spcBef>
                <a:spcPts val="1800"/>
              </a:spcBef>
              <a:spcAft>
                <a:spcPts val="1800"/>
              </a:spcAft>
              <a:buFont typeface="Wingdings" panose="05000000000000000000" pitchFamily="2" charset="2"/>
              <a:buChar char="q"/>
            </a:pPr>
            <a:r>
              <a:rPr lang="en-US" sz="2400" dirty="0">
                <a:latin typeface="Helvetica" pitchFamily="2" charset="0"/>
              </a:rPr>
              <a:t>(3) Exchange of information between institutions at the national level</a:t>
            </a:r>
          </a:p>
          <a:p>
            <a:pPr marL="625475" indent="-625475" algn="just">
              <a:lnSpc>
                <a:spcPct val="100000"/>
              </a:lnSpc>
              <a:spcBef>
                <a:spcPts val="1800"/>
              </a:spcBef>
              <a:spcAft>
                <a:spcPts val="1800"/>
              </a:spcAft>
              <a:buFont typeface="Wingdings" panose="05000000000000000000" pitchFamily="2" charset="2"/>
              <a:buChar char="q"/>
            </a:pPr>
            <a:r>
              <a:rPr lang="en-US" sz="2400" b="1" i="1" dirty="0">
                <a:latin typeface="Helvetica" pitchFamily="2" charset="0"/>
              </a:rPr>
              <a:t>*Sec 83–86 Miscellaneous provisions (international cooperation, immunity of members, request for information etc.) </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21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latin typeface="Candara" panose="020E0502030303020204" pitchFamily="34" charset="0"/>
              </a:rPr>
              <a:t>CYBER THREAT LANDSCAPE</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4</a:t>
            </a:fld>
            <a:endParaRPr lang="en-US" dirty="0"/>
          </a:p>
        </p:txBody>
      </p:sp>
      <p:pic>
        <p:nvPicPr>
          <p:cNvPr id="11" name="Picture 4">
            <a:extLst>
              <a:ext uri="{FF2B5EF4-FFF2-40B4-BE49-F238E27FC236}">
                <a16:creationId xmlns:a16="http://schemas.microsoft.com/office/drawing/2014/main" id="{4A4DAEDD-1844-BE4D-B2F8-23EE56627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214904D-6A56-0746-B1C9-0F7A2BFF9E5F}"/>
              </a:ext>
            </a:extLst>
          </p:cNvPr>
          <p:cNvSpPr/>
          <p:nvPr/>
        </p:nvSpPr>
        <p:spPr>
          <a:xfrm>
            <a:off x="1066556" y="1769386"/>
            <a:ext cx="1980000" cy="1080000"/>
          </a:xfrm>
          <a:prstGeom prst="rect">
            <a:avLst/>
          </a:prstGeom>
          <a:solidFill>
            <a:srgbClr val="5A77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Insider Threats</a:t>
            </a:r>
          </a:p>
        </p:txBody>
      </p:sp>
      <p:sp>
        <p:nvSpPr>
          <p:cNvPr id="9" name="Rectangle 8">
            <a:extLst>
              <a:ext uri="{FF2B5EF4-FFF2-40B4-BE49-F238E27FC236}">
                <a16:creationId xmlns:a16="http://schemas.microsoft.com/office/drawing/2014/main" id="{64C41FF6-16EE-524D-AAD7-72F685883061}"/>
              </a:ext>
            </a:extLst>
          </p:cNvPr>
          <p:cNvSpPr/>
          <p:nvPr/>
        </p:nvSpPr>
        <p:spPr>
          <a:xfrm>
            <a:off x="1066556" y="2920015"/>
            <a:ext cx="1980000" cy="1080000"/>
          </a:xfrm>
          <a:prstGeom prst="rect">
            <a:avLst/>
          </a:prstGeom>
          <a:solidFill>
            <a:srgbClr val="2842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DoS Attacks</a:t>
            </a:r>
          </a:p>
        </p:txBody>
      </p:sp>
      <p:sp>
        <p:nvSpPr>
          <p:cNvPr id="10" name="Rectangle 9">
            <a:extLst>
              <a:ext uri="{FF2B5EF4-FFF2-40B4-BE49-F238E27FC236}">
                <a16:creationId xmlns:a16="http://schemas.microsoft.com/office/drawing/2014/main" id="{2D18552F-C1E5-D147-B479-5860AAAB25BA}"/>
              </a:ext>
            </a:extLst>
          </p:cNvPr>
          <p:cNvSpPr/>
          <p:nvPr/>
        </p:nvSpPr>
        <p:spPr>
          <a:xfrm>
            <a:off x="1066556" y="4070644"/>
            <a:ext cx="1980000" cy="1080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Cyber Fraud</a:t>
            </a:r>
          </a:p>
        </p:txBody>
      </p:sp>
      <p:sp>
        <p:nvSpPr>
          <p:cNvPr id="12" name="Rectangle 11">
            <a:extLst>
              <a:ext uri="{FF2B5EF4-FFF2-40B4-BE49-F238E27FC236}">
                <a16:creationId xmlns:a16="http://schemas.microsoft.com/office/drawing/2014/main" id="{28871122-9FD9-964C-A176-81063092C15A}"/>
              </a:ext>
            </a:extLst>
          </p:cNvPr>
          <p:cNvSpPr/>
          <p:nvPr/>
        </p:nvSpPr>
        <p:spPr>
          <a:xfrm>
            <a:off x="1066556" y="5221272"/>
            <a:ext cx="1980000" cy="1080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Website Defacement</a:t>
            </a:r>
          </a:p>
        </p:txBody>
      </p:sp>
      <p:sp>
        <p:nvSpPr>
          <p:cNvPr id="13" name="Rectangle 12">
            <a:extLst>
              <a:ext uri="{FF2B5EF4-FFF2-40B4-BE49-F238E27FC236}">
                <a16:creationId xmlns:a16="http://schemas.microsoft.com/office/drawing/2014/main" id="{7E0CDEF6-BE0F-F641-B2D1-0BDCA1B024AB}"/>
              </a:ext>
            </a:extLst>
          </p:cNvPr>
          <p:cNvSpPr/>
          <p:nvPr/>
        </p:nvSpPr>
        <p:spPr>
          <a:xfrm>
            <a:off x="3123506" y="1769386"/>
            <a:ext cx="1980000" cy="1080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Ransomware/ Malware Attacks</a:t>
            </a:r>
          </a:p>
        </p:txBody>
      </p:sp>
      <p:sp>
        <p:nvSpPr>
          <p:cNvPr id="14" name="Rectangle 13">
            <a:extLst>
              <a:ext uri="{FF2B5EF4-FFF2-40B4-BE49-F238E27FC236}">
                <a16:creationId xmlns:a16="http://schemas.microsoft.com/office/drawing/2014/main" id="{B3C45384-DD02-7748-A847-51D50099EA21}"/>
              </a:ext>
            </a:extLst>
          </p:cNvPr>
          <p:cNvSpPr/>
          <p:nvPr/>
        </p:nvSpPr>
        <p:spPr>
          <a:xfrm>
            <a:off x="5180456" y="1769386"/>
            <a:ext cx="1980000" cy="1080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sz="1600" b="1" dirty="0">
                <a:latin typeface="Helvetica" pitchFamily="2" charset="0"/>
              </a:rPr>
              <a:t>Social Engineering Attacks (Phishing, Identity Theft etc)</a:t>
            </a:r>
          </a:p>
        </p:txBody>
      </p:sp>
      <p:sp>
        <p:nvSpPr>
          <p:cNvPr id="15" name="Rectangle 14">
            <a:extLst>
              <a:ext uri="{FF2B5EF4-FFF2-40B4-BE49-F238E27FC236}">
                <a16:creationId xmlns:a16="http://schemas.microsoft.com/office/drawing/2014/main" id="{DB63E5E6-EFA8-074A-A06C-45BC9FA985C2}"/>
              </a:ext>
            </a:extLst>
          </p:cNvPr>
          <p:cNvSpPr/>
          <p:nvPr/>
        </p:nvSpPr>
        <p:spPr>
          <a:xfrm>
            <a:off x="3123506" y="5221272"/>
            <a:ext cx="1980000" cy="1080000"/>
          </a:xfrm>
          <a:prstGeom prst="rect">
            <a:avLst/>
          </a:prstGeom>
          <a:solidFill>
            <a:srgbClr val="5A77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Others</a:t>
            </a:r>
          </a:p>
        </p:txBody>
      </p:sp>
      <p:sp>
        <p:nvSpPr>
          <p:cNvPr id="16" name="Rectangle 15">
            <a:extLst>
              <a:ext uri="{FF2B5EF4-FFF2-40B4-BE49-F238E27FC236}">
                <a16:creationId xmlns:a16="http://schemas.microsoft.com/office/drawing/2014/main" id="{F3E378A0-6B6A-1D46-95D9-3E20F4A96ACB}"/>
              </a:ext>
            </a:extLst>
          </p:cNvPr>
          <p:cNvSpPr/>
          <p:nvPr/>
        </p:nvSpPr>
        <p:spPr>
          <a:xfrm>
            <a:off x="5180456" y="5221272"/>
            <a:ext cx="1980000" cy="1080000"/>
          </a:xfrm>
          <a:prstGeom prst="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Social Media Threats</a:t>
            </a:r>
          </a:p>
        </p:txBody>
      </p:sp>
      <p:sp>
        <p:nvSpPr>
          <p:cNvPr id="17" name="Rectangle 16">
            <a:extLst>
              <a:ext uri="{FF2B5EF4-FFF2-40B4-BE49-F238E27FC236}">
                <a16:creationId xmlns:a16="http://schemas.microsoft.com/office/drawing/2014/main" id="{943D87E7-9730-4F47-B335-0A28F2EE1143}"/>
              </a:ext>
            </a:extLst>
          </p:cNvPr>
          <p:cNvSpPr/>
          <p:nvPr/>
        </p:nvSpPr>
        <p:spPr>
          <a:xfrm>
            <a:off x="9294355" y="1769386"/>
            <a:ext cx="1980000" cy="108000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Mobile Device Security Threats</a:t>
            </a:r>
          </a:p>
        </p:txBody>
      </p:sp>
      <p:sp>
        <p:nvSpPr>
          <p:cNvPr id="18" name="Rectangle 17">
            <a:extLst>
              <a:ext uri="{FF2B5EF4-FFF2-40B4-BE49-F238E27FC236}">
                <a16:creationId xmlns:a16="http://schemas.microsoft.com/office/drawing/2014/main" id="{11B77DC2-24E6-BE4A-925F-748164F8BE38}"/>
              </a:ext>
            </a:extLst>
          </p:cNvPr>
          <p:cNvSpPr/>
          <p:nvPr/>
        </p:nvSpPr>
        <p:spPr>
          <a:xfrm>
            <a:off x="9294355" y="2920015"/>
            <a:ext cx="1980000" cy="10800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Advanced Persistent Threats (APTs)</a:t>
            </a:r>
          </a:p>
        </p:txBody>
      </p:sp>
      <p:sp>
        <p:nvSpPr>
          <p:cNvPr id="19" name="Rectangle 18">
            <a:extLst>
              <a:ext uri="{FF2B5EF4-FFF2-40B4-BE49-F238E27FC236}">
                <a16:creationId xmlns:a16="http://schemas.microsoft.com/office/drawing/2014/main" id="{A7394939-251E-EB4D-B54B-7256C742F3FE}"/>
              </a:ext>
            </a:extLst>
          </p:cNvPr>
          <p:cNvSpPr/>
          <p:nvPr/>
        </p:nvSpPr>
        <p:spPr>
          <a:xfrm>
            <a:off x="9294355" y="4070644"/>
            <a:ext cx="1980000" cy="1080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Data Breaches</a:t>
            </a:r>
          </a:p>
        </p:txBody>
      </p:sp>
      <p:sp>
        <p:nvSpPr>
          <p:cNvPr id="20" name="Rectangle 19">
            <a:extLst>
              <a:ext uri="{FF2B5EF4-FFF2-40B4-BE49-F238E27FC236}">
                <a16:creationId xmlns:a16="http://schemas.microsoft.com/office/drawing/2014/main" id="{11146156-666B-DD40-803D-6D38B93C4DE2}"/>
              </a:ext>
            </a:extLst>
          </p:cNvPr>
          <p:cNvSpPr/>
          <p:nvPr/>
        </p:nvSpPr>
        <p:spPr>
          <a:xfrm>
            <a:off x="7237406" y="5221272"/>
            <a:ext cx="1980000" cy="1080000"/>
          </a:xfrm>
          <a:prstGeom prst="rect">
            <a:avLst/>
          </a:prstGeom>
          <a:solidFill>
            <a:srgbClr val="D2CD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E-Paymemnt Threats (Mobile Money)</a:t>
            </a:r>
          </a:p>
        </p:txBody>
      </p:sp>
      <p:sp>
        <p:nvSpPr>
          <p:cNvPr id="21" name="Rectangle 20">
            <a:extLst>
              <a:ext uri="{FF2B5EF4-FFF2-40B4-BE49-F238E27FC236}">
                <a16:creationId xmlns:a16="http://schemas.microsoft.com/office/drawing/2014/main" id="{A97A4E16-D3B3-5D47-BB36-8B68CB6FDA2C}"/>
              </a:ext>
            </a:extLst>
          </p:cNvPr>
          <p:cNvSpPr/>
          <p:nvPr/>
        </p:nvSpPr>
        <p:spPr>
          <a:xfrm>
            <a:off x="9294355" y="5221272"/>
            <a:ext cx="1980000" cy="1080000"/>
          </a:xfrm>
          <a:prstGeom prst="rect">
            <a:avLst/>
          </a:prstGeom>
          <a:solidFill>
            <a:srgbClr val="D957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Fake News</a:t>
            </a:r>
          </a:p>
        </p:txBody>
      </p:sp>
      <p:sp>
        <p:nvSpPr>
          <p:cNvPr id="22" name="Rectangle 21">
            <a:extLst>
              <a:ext uri="{FF2B5EF4-FFF2-40B4-BE49-F238E27FC236}">
                <a16:creationId xmlns:a16="http://schemas.microsoft.com/office/drawing/2014/main" id="{5E0D6379-D106-5042-B9AF-6C0551D643F5}"/>
              </a:ext>
            </a:extLst>
          </p:cNvPr>
          <p:cNvSpPr/>
          <p:nvPr/>
        </p:nvSpPr>
        <p:spPr>
          <a:xfrm>
            <a:off x="7237406" y="1769386"/>
            <a:ext cx="1980000" cy="1080000"/>
          </a:xfrm>
          <a:prstGeom prst="rect">
            <a:avLst/>
          </a:prstGeom>
          <a:solidFill>
            <a:srgbClr val="5A77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Hacking</a:t>
            </a:r>
          </a:p>
        </p:txBody>
      </p:sp>
      <p:sp>
        <p:nvSpPr>
          <p:cNvPr id="23" name="Oval 22">
            <a:extLst>
              <a:ext uri="{FF2B5EF4-FFF2-40B4-BE49-F238E27FC236}">
                <a16:creationId xmlns:a16="http://schemas.microsoft.com/office/drawing/2014/main" id="{8300D84A-985D-D444-8980-B31B2D84BD8D}"/>
              </a:ext>
            </a:extLst>
          </p:cNvPr>
          <p:cNvSpPr/>
          <p:nvPr/>
        </p:nvSpPr>
        <p:spPr>
          <a:xfrm>
            <a:off x="5142954" y="3133619"/>
            <a:ext cx="2094452" cy="1934706"/>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H" b="1" dirty="0">
                <a:latin typeface="Helvetica" pitchFamily="2" charset="0"/>
              </a:rPr>
              <a:t>Current State of Cybercrime in Ghana</a:t>
            </a:r>
          </a:p>
        </p:txBody>
      </p:sp>
    </p:spTree>
    <p:extLst>
      <p:ext uri="{BB962C8B-B14F-4D97-AF65-F5344CB8AC3E}">
        <p14:creationId xmlns:p14="http://schemas.microsoft.com/office/powerpoint/2010/main" val="56699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ARTICLE 29</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661737" y="1805651"/>
            <a:ext cx="10816389" cy="4654134"/>
          </a:xfrm>
        </p:spPr>
        <p:txBody>
          <a:bodyPr>
            <a:normAutofit/>
          </a:bodyPr>
          <a:lstStyle/>
          <a:p>
            <a:pPr marL="625475" indent="-625475" algn="just">
              <a:lnSpc>
                <a:spcPct val="100000"/>
              </a:lnSpc>
              <a:spcBef>
                <a:spcPts val="1800"/>
              </a:spcBef>
              <a:spcAft>
                <a:spcPts val="1800"/>
              </a:spcAft>
              <a:buFont typeface="Wingdings" panose="05000000000000000000" pitchFamily="2" charset="2"/>
              <a:buChar char="q"/>
            </a:pPr>
            <a:r>
              <a:rPr lang="en-US" sz="2400" dirty="0">
                <a:latin typeface="Helvetica" pitchFamily="2" charset="0"/>
              </a:rPr>
              <a:t>(1) Attacks on computer systems as a criminal offence</a:t>
            </a:r>
          </a:p>
          <a:p>
            <a:pPr marL="625475" indent="-625475" algn="just">
              <a:lnSpc>
                <a:spcPct val="100000"/>
              </a:lnSpc>
              <a:spcBef>
                <a:spcPts val="1800"/>
              </a:spcBef>
              <a:spcAft>
                <a:spcPts val="1800"/>
              </a:spcAft>
              <a:buFont typeface="Wingdings" panose="05000000000000000000" pitchFamily="2" charset="2"/>
              <a:buChar char="q"/>
            </a:pPr>
            <a:r>
              <a:rPr lang="en-US" sz="2400" dirty="0">
                <a:latin typeface="Helvetica" pitchFamily="2" charset="0"/>
              </a:rPr>
              <a:t>(2) Computerized data breaches</a:t>
            </a:r>
          </a:p>
          <a:p>
            <a:pPr marL="625475" indent="-625475" algn="just">
              <a:lnSpc>
                <a:spcPct val="100000"/>
              </a:lnSpc>
              <a:spcBef>
                <a:spcPts val="1800"/>
              </a:spcBef>
              <a:spcAft>
                <a:spcPts val="1800"/>
              </a:spcAft>
              <a:buFont typeface="Wingdings" panose="05000000000000000000" pitchFamily="2" charset="2"/>
              <a:buChar char="q"/>
            </a:pPr>
            <a:r>
              <a:rPr lang="en-US" sz="2400" dirty="0">
                <a:latin typeface="Helvetica" pitchFamily="2" charset="0"/>
              </a:rPr>
              <a:t>(3) Content related offenses, e.g., child pornography, threats, insults, attempts at genocide and crimes against humanity through a computer system </a:t>
            </a:r>
          </a:p>
          <a:p>
            <a:pPr marL="0" indent="0" algn="just">
              <a:lnSpc>
                <a:spcPct val="100000"/>
              </a:lnSpc>
              <a:spcBef>
                <a:spcPts val="1800"/>
              </a:spcBef>
              <a:spcAft>
                <a:spcPts val="1800"/>
              </a:spcAft>
              <a:buNone/>
            </a:pPr>
            <a:r>
              <a:rPr lang="en-US" sz="2400" dirty="0">
                <a:latin typeface="Helvetica" pitchFamily="2" charset="0"/>
              </a:rPr>
              <a:t>Adapting certain offences to ICT</a:t>
            </a:r>
          </a:p>
          <a:p>
            <a:pPr marL="0" indent="0" algn="just">
              <a:lnSpc>
                <a:spcPct val="100000"/>
              </a:lnSpc>
              <a:spcBef>
                <a:spcPts val="1800"/>
              </a:spcBef>
              <a:spcAft>
                <a:spcPts val="1800"/>
              </a:spcAft>
              <a:buNone/>
            </a:pPr>
            <a:r>
              <a:rPr lang="en-US" sz="2400" dirty="0">
                <a:latin typeface="Helvetica" pitchFamily="2" charset="0"/>
              </a:rPr>
              <a:t>- Art 30</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8705D3B-AD21-4055-9D1F-607C36281B00}"/>
              </a:ext>
            </a:extLst>
          </p:cNvPr>
          <p:cNvPicPr>
            <a:picLocks noChangeAspect="1"/>
          </p:cNvPicPr>
          <p:nvPr/>
        </p:nvPicPr>
        <p:blipFill>
          <a:blip r:embed="rId3"/>
          <a:stretch>
            <a:fillRect/>
          </a:stretch>
        </p:blipFill>
        <p:spPr>
          <a:xfrm>
            <a:off x="6758789" y="4251635"/>
            <a:ext cx="4039266" cy="2208150"/>
          </a:xfrm>
          <a:prstGeom prst="rect">
            <a:avLst/>
          </a:prstGeom>
        </p:spPr>
      </p:pic>
    </p:spTree>
    <p:extLst>
      <p:ext uri="{BB962C8B-B14F-4D97-AF65-F5344CB8AC3E}">
        <p14:creationId xmlns:p14="http://schemas.microsoft.com/office/powerpoint/2010/main" val="1392111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solidFill>
                  <a:schemeClr val="accent1">
                    <a:lumMod val="50000"/>
                  </a:schemeClr>
                </a:solidFill>
                <a:latin typeface="Candara" panose="020E0502030303020204" pitchFamily="34" charset="0"/>
              </a:rPr>
              <a:t>STRENGTHS of ACT 1038</a:t>
            </a:r>
          </a:p>
        </p:txBody>
      </p:sp>
      <p:sp>
        <p:nvSpPr>
          <p:cNvPr id="3" name="Content Placeholder 2"/>
          <p:cNvSpPr>
            <a:spLocks noGrp="1"/>
          </p:cNvSpPr>
          <p:nvPr>
            <p:ph idx="1"/>
          </p:nvPr>
        </p:nvSpPr>
        <p:spPr>
          <a:xfrm>
            <a:off x="818973" y="1805651"/>
            <a:ext cx="10630905" cy="4654134"/>
          </a:xfrm>
        </p:spPr>
        <p:txBody>
          <a:bodyPr>
            <a:normAutofit/>
          </a:bodyPr>
          <a:lstStyle/>
          <a:p>
            <a:pPr marL="457200" indent="-457200" algn="just">
              <a:lnSpc>
                <a:spcPct val="100000"/>
              </a:lnSpc>
              <a:spcBef>
                <a:spcPts val="600"/>
              </a:spcBef>
              <a:spcAft>
                <a:spcPts val="1800"/>
              </a:spcAft>
              <a:buFont typeface="Wingdings" panose="05000000000000000000" pitchFamily="2" charset="2"/>
              <a:buChar char="q"/>
            </a:pPr>
            <a:r>
              <a:rPr lang="en-US" sz="2400" dirty="0">
                <a:latin typeface="Helvetica" pitchFamily="2" charset="0"/>
              </a:rPr>
              <a:t>Complies with some of the requirements of the AU convention</a:t>
            </a:r>
          </a:p>
          <a:p>
            <a:pPr marL="457200" indent="-457200" algn="just">
              <a:lnSpc>
                <a:spcPct val="100000"/>
              </a:lnSpc>
              <a:spcBef>
                <a:spcPts val="600"/>
              </a:spcBef>
              <a:spcAft>
                <a:spcPts val="1800"/>
              </a:spcAft>
              <a:buFont typeface="Wingdings" panose="05000000000000000000" pitchFamily="2" charset="2"/>
              <a:buChar char="q"/>
            </a:pPr>
            <a:r>
              <a:rPr lang="en-US" sz="2400" dirty="0">
                <a:latin typeface="Helvetica" pitchFamily="2" charset="0"/>
              </a:rPr>
              <a:t>It prioritizes education and research</a:t>
            </a:r>
          </a:p>
          <a:p>
            <a:pPr marL="457200" indent="-457200" algn="just">
              <a:lnSpc>
                <a:spcPct val="100000"/>
              </a:lnSpc>
              <a:spcBef>
                <a:spcPts val="600"/>
              </a:spcBef>
              <a:spcAft>
                <a:spcPts val="1800"/>
              </a:spcAft>
              <a:buFont typeface="Wingdings" panose="05000000000000000000" pitchFamily="2" charset="2"/>
              <a:buChar char="q"/>
            </a:pPr>
            <a:r>
              <a:rPr lang="en-US" sz="2400" dirty="0">
                <a:latin typeface="Helvetica" pitchFamily="2" charset="0"/>
              </a:rPr>
              <a:t>Criminalizes some substantive offences e.g. child pornography</a:t>
            </a:r>
          </a:p>
          <a:p>
            <a:pPr marL="457200" indent="-457200" algn="just">
              <a:lnSpc>
                <a:spcPct val="100000"/>
              </a:lnSpc>
              <a:spcBef>
                <a:spcPts val="600"/>
              </a:spcBef>
              <a:spcAft>
                <a:spcPts val="1800"/>
              </a:spcAft>
              <a:buFont typeface="Wingdings" panose="05000000000000000000" pitchFamily="2" charset="2"/>
              <a:buChar char="q"/>
            </a:pPr>
            <a:r>
              <a:rPr lang="en-US" sz="2400" dirty="0">
                <a:latin typeface="Helvetica" pitchFamily="2" charset="0"/>
              </a:rPr>
              <a:t>Offers some protection as far as private data is concerned when it comes to the Application of a Subscriber Information. </a:t>
            </a:r>
          </a:p>
          <a:p>
            <a:pPr marL="457200" indent="-457200" algn="just">
              <a:lnSpc>
                <a:spcPct val="100000"/>
              </a:lnSpc>
              <a:spcBef>
                <a:spcPts val="600"/>
              </a:spcBef>
              <a:spcAft>
                <a:spcPts val="1800"/>
              </a:spcAft>
              <a:buFont typeface="Wingdings" panose="05000000000000000000" pitchFamily="2" charset="2"/>
              <a:buChar char="q"/>
            </a:pPr>
            <a:r>
              <a:rPr lang="en-US" sz="2400" dirty="0">
                <a:latin typeface="Helvetica" pitchFamily="2" charset="0"/>
              </a:rPr>
              <a:t>Specialized task force; CERT- GH (NCERT&amp;SCERT)</a:t>
            </a:r>
          </a:p>
          <a:p>
            <a:pPr marL="457200" indent="-457200" algn="just">
              <a:lnSpc>
                <a:spcPct val="100000"/>
              </a:lnSpc>
              <a:spcBef>
                <a:spcPts val="600"/>
              </a:spcBef>
              <a:spcAft>
                <a:spcPts val="1800"/>
              </a:spcAft>
              <a:buFont typeface="Wingdings" panose="05000000000000000000" pitchFamily="2" charset="2"/>
              <a:buChar char="q"/>
            </a:pPr>
            <a:endParaRPr lang="en-US" sz="2400" dirty="0">
              <a:latin typeface="Helvetica" pitchFamily="2" charset="0"/>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DC3AA9E-DF3D-42E7-83B8-8A6F08439715}"/>
              </a:ext>
            </a:extLst>
          </p:cNvPr>
          <p:cNvPicPr>
            <a:picLocks noChangeAspect="1"/>
          </p:cNvPicPr>
          <p:nvPr/>
        </p:nvPicPr>
        <p:blipFill>
          <a:blip r:embed="rId3"/>
          <a:stretch>
            <a:fillRect/>
          </a:stretch>
        </p:blipFill>
        <p:spPr>
          <a:xfrm>
            <a:off x="8508989" y="4513006"/>
            <a:ext cx="2143125" cy="1718820"/>
          </a:xfrm>
          <a:prstGeom prst="rect">
            <a:avLst/>
          </a:prstGeom>
        </p:spPr>
      </p:pic>
    </p:spTree>
    <p:extLst>
      <p:ext uri="{BB962C8B-B14F-4D97-AF65-F5344CB8AC3E}">
        <p14:creationId xmlns:p14="http://schemas.microsoft.com/office/powerpoint/2010/main" val="1410206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WEAKNESS OF THE ACT</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506896" y="1805651"/>
            <a:ext cx="11131826" cy="4654134"/>
          </a:xfrm>
        </p:spPr>
        <p:txBody>
          <a:bodyPr>
            <a:normAutofit/>
          </a:bodyPr>
          <a:lstStyle/>
          <a:p>
            <a:pPr marL="457200" indent="-457200" algn="just">
              <a:lnSpc>
                <a:spcPct val="100000"/>
              </a:lnSpc>
              <a:spcBef>
                <a:spcPts val="600"/>
              </a:spcBef>
              <a:spcAft>
                <a:spcPts val="0"/>
              </a:spcAft>
              <a:buFont typeface="+mj-lt"/>
              <a:buAutoNum type="arabicPeriod"/>
            </a:pPr>
            <a:r>
              <a:rPr lang="en-US" sz="2400" dirty="0">
                <a:latin typeface="Helvetica" pitchFamily="2" charset="0"/>
              </a:rPr>
              <a:t>Not reflecting the criminalization of some specific cyber incidences that are injurious to the citizenry. The Act was silent on specific acts like;</a:t>
            </a:r>
          </a:p>
          <a:p>
            <a:pPr marL="1341438" indent="-508000" algn="just">
              <a:lnSpc>
                <a:spcPct val="100000"/>
              </a:lnSpc>
              <a:spcBef>
                <a:spcPts val="600"/>
              </a:spcBef>
              <a:spcAft>
                <a:spcPts val="0"/>
              </a:spcAft>
              <a:buAutoNum type="alphaLcPeriod"/>
            </a:pPr>
            <a:r>
              <a:rPr lang="en-US" sz="2400" dirty="0">
                <a:latin typeface="Helvetica" pitchFamily="2" charset="0"/>
              </a:rPr>
              <a:t>Hacking</a:t>
            </a:r>
          </a:p>
          <a:p>
            <a:pPr marL="1341438" indent="-508000" algn="just">
              <a:lnSpc>
                <a:spcPct val="100000"/>
              </a:lnSpc>
              <a:spcBef>
                <a:spcPts val="600"/>
              </a:spcBef>
              <a:spcAft>
                <a:spcPts val="0"/>
              </a:spcAft>
              <a:buAutoNum type="alphaLcPeriod"/>
            </a:pPr>
            <a:r>
              <a:rPr lang="en-US" sz="2400" dirty="0">
                <a:latin typeface="Helvetica" pitchFamily="2" charset="0"/>
              </a:rPr>
              <a:t>Mobile money theft</a:t>
            </a:r>
          </a:p>
          <a:p>
            <a:pPr marL="1341438" indent="-508000" algn="just">
              <a:lnSpc>
                <a:spcPct val="100000"/>
              </a:lnSpc>
              <a:spcBef>
                <a:spcPts val="600"/>
              </a:spcBef>
              <a:spcAft>
                <a:spcPts val="0"/>
              </a:spcAft>
              <a:buAutoNum type="alphaLcPeriod"/>
            </a:pPr>
            <a:r>
              <a:rPr lang="en-US" sz="2400" dirty="0">
                <a:latin typeface="Helvetica" pitchFamily="2" charset="0"/>
              </a:rPr>
              <a:t>Data breaches</a:t>
            </a:r>
          </a:p>
          <a:p>
            <a:pPr marL="1341438" indent="-508000" algn="just">
              <a:lnSpc>
                <a:spcPct val="100000"/>
              </a:lnSpc>
              <a:spcBef>
                <a:spcPts val="600"/>
              </a:spcBef>
              <a:spcAft>
                <a:spcPts val="0"/>
              </a:spcAft>
              <a:buAutoNum type="alphaLcPeriod"/>
            </a:pPr>
            <a:r>
              <a:rPr lang="en-US" sz="2400" dirty="0">
                <a:latin typeface="Helvetica" pitchFamily="2" charset="0"/>
              </a:rPr>
              <a:t>Sim box fraud e.g. Dr. Alex </a:t>
            </a:r>
            <a:r>
              <a:rPr lang="en-US" sz="2400" dirty="0" err="1">
                <a:latin typeface="Helvetica" pitchFamily="2" charset="0"/>
              </a:rPr>
              <a:t>Tweneboah’s</a:t>
            </a:r>
            <a:r>
              <a:rPr lang="en-US" sz="2400" dirty="0">
                <a:latin typeface="Helvetica" pitchFamily="2" charset="0"/>
              </a:rPr>
              <a:t> case</a:t>
            </a:r>
          </a:p>
          <a:p>
            <a:pPr marL="833438" indent="0" algn="just">
              <a:lnSpc>
                <a:spcPct val="100000"/>
              </a:lnSpc>
              <a:spcBef>
                <a:spcPts val="600"/>
              </a:spcBef>
              <a:spcAft>
                <a:spcPts val="0"/>
              </a:spcAft>
              <a:buNone/>
            </a:pPr>
            <a:r>
              <a:rPr lang="en-US" sz="2400" dirty="0">
                <a:latin typeface="Helvetica" pitchFamily="2" charset="0"/>
              </a:rPr>
              <a:t>      The Republic v. Michael Asamoah (prosecuting under Omnibus clauses)</a:t>
            </a:r>
          </a:p>
          <a:p>
            <a:pPr marL="833438" indent="0" algn="just">
              <a:lnSpc>
                <a:spcPct val="100000"/>
              </a:lnSpc>
              <a:spcBef>
                <a:spcPts val="600"/>
              </a:spcBef>
              <a:spcAft>
                <a:spcPts val="0"/>
              </a:spcAft>
              <a:buNone/>
            </a:pPr>
            <a:r>
              <a:rPr lang="en-US" sz="2400" dirty="0">
                <a:latin typeface="Helvetica" pitchFamily="2" charset="0"/>
              </a:rPr>
              <a:t>Electronic Communications Act (Amendment) 2016 (Act 910)</a:t>
            </a:r>
          </a:p>
          <a:p>
            <a:pPr marL="833438" indent="0">
              <a:lnSpc>
                <a:spcPct val="100000"/>
              </a:lnSpc>
              <a:spcBef>
                <a:spcPts val="600"/>
              </a:spcBef>
              <a:spcAft>
                <a:spcPts val="0"/>
              </a:spcAft>
              <a:buNone/>
            </a:pPr>
            <a:endParaRPr lang="en-US" sz="2400" dirty="0">
              <a:latin typeface="Helvetica" pitchFamily="2" charset="0"/>
            </a:endParaRPr>
          </a:p>
          <a:p>
            <a:pPr marL="457200" indent="-457200" algn="just">
              <a:lnSpc>
                <a:spcPct val="100000"/>
              </a:lnSpc>
              <a:spcBef>
                <a:spcPts val="600"/>
              </a:spcBef>
              <a:spcAft>
                <a:spcPts val="0"/>
              </a:spcAft>
              <a:buFont typeface="+mj-lt"/>
              <a:buAutoNum type="arabicPeriod" startAt="2"/>
            </a:pPr>
            <a:r>
              <a:rPr lang="en-US" sz="2400" dirty="0">
                <a:latin typeface="Helvetica" pitchFamily="2" charset="0"/>
              </a:rPr>
              <a:t>The Act focuses mainly on the regulatory structures and protocols.</a:t>
            </a:r>
          </a:p>
          <a:p>
            <a:pPr marL="0" indent="0" algn="just">
              <a:lnSpc>
                <a:spcPct val="100000"/>
              </a:lnSpc>
              <a:spcBef>
                <a:spcPts val="600"/>
              </a:spcBef>
              <a:spcAft>
                <a:spcPts val="0"/>
              </a:spcAft>
              <a:buNone/>
            </a:pPr>
            <a:endParaRPr lang="en-US" sz="2400" dirty="0">
              <a:latin typeface="Helvetica" pitchFamily="2" charset="0"/>
            </a:endParaRPr>
          </a:p>
          <a:p>
            <a:pPr marL="0" indent="0" algn="just">
              <a:lnSpc>
                <a:spcPct val="100000"/>
              </a:lnSpc>
              <a:spcBef>
                <a:spcPts val="600"/>
              </a:spcBef>
              <a:spcAft>
                <a:spcPts val="0"/>
              </a:spcAft>
              <a:buNone/>
            </a:pPr>
            <a:endParaRPr lang="en-US" sz="2400" dirty="0">
              <a:latin typeface="Helvetica" pitchFamily="2" charset="0"/>
            </a:endParaRPr>
          </a:p>
          <a:p>
            <a:pPr marL="0" indent="0" algn="just">
              <a:lnSpc>
                <a:spcPct val="100000"/>
              </a:lnSpc>
              <a:spcBef>
                <a:spcPts val="600"/>
              </a:spcBef>
              <a:spcAft>
                <a:spcPts val="0"/>
              </a:spcAft>
              <a:buNone/>
            </a:pPr>
            <a:endParaRPr lang="en-US" sz="2400" dirty="0">
              <a:latin typeface="Helvetica" pitchFamily="2" charset="0"/>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15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WEAKNESS OF THE ACT</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506502" y="1805651"/>
            <a:ext cx="5134715" cy="4654134"/>
          </a:xfrm>
        </p:spPr>
        <p:txBody>
          <a:bodyPr>
            <a:normAutofit/>
          </a:bodyPr>
          <a:lstStyle/>
          <a:p>
            <a:pPr marL="579438" indent="-508000" algn="just">
              <a:lnSpc>
                <a:spcPct val="100000"/>
              </a:lnSpc>
              <a:spcBef>
                <a:spcPts val="600"/>
              </a:spcBef>
              <a:spcAft>
                <a:spcPts val="2400"/>
              </a:spcAft>
              <a:buFont typeface="+mj-lt"/>
              <a:buAutoNum type="arabicPeriod" startAt="3"/>
            </a:pPr>
            <a:r>
              <a:rPr lang="en-US" sz="2600" dirty="0">
                <a:latin typeface="Helvetica" pitchFamily="2" charset="0"/>
              </a:rPr>
              <a:t>Little education done in cybersecurity. Our low cybersecurity culture makes it difficult to detect basic cyber threat e.g., forwarding unverified /suspicious links etc.</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8B4D2C82-4F22-4AFD-9B3F-24D8F635C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2" r="6103" b="5807"/>
          <a:stretch/>
        </p:blipFill>
        <p:spPr bwMode="auto">
          <a:xfrm>
            <a:off x="6231995" y="1756427"/>
            <a:ext cx="5453987" cy="46541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339BE04-0ED4-4611-A010-29821FC38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846" y="4435944"/>
            <a:ext cx="3152776" cy="147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386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WEAKNESS OF THE ACT</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661736" y="1805651"/>
            <a:ext cx="10432983" cy="4654134"/>
          </a:xfrm>
        </p:spPr>
        <p:txBody>
          <a:bodyPr>
            <a:normAutofit/>
          </a:bodyPr>
          <a:lstStyle/>
          <a:p>
            <a:pPr marL="579438" indent="-508000" algn="just">
              <a:lnSpc>
                <a:spcPct val="100000"/>
              </a:lnSpc>
              <a:spcBef>
                <a:spcPts val="600"/>
              </a:spcBef>
              <a:spcAft>
                <a:spcPts val="2400"/>
              </a:spcAft>
              <a:buFont typeface="+mj-lt"/>
              <a:buAutoNum type="arabicPeriod" startAt="4"/>
            </a:pPr>
            <a:r>
              <a:rPr lang="en-US" sz="2600" dirty="0">
                <a:latin typeface="Helvetica" pitchFamily="2" charset="0"/>
              </a:rPr>
              <a:t>Limited or no provision made for capacity building of the major stakeholders; i.e. judiciary, police and people engaged in e-commerce. The how, where, when, who qualifies to?</a:t>
            </a:r>
          </a:p>
          <a:p>
            <a:pPr marL="579438" indent="-508000" algn="just">
              <a:lnSpc>
                <a:spcPct val="100000"/>
              </a:lnSpc>
              <a:spcBef>
                <a:spcPts val="600"/>
              </a:spcBef>
              <a:spcAft>
                <a:spcPts val="1200"/>
              </a:spcAft>
              <a:buFont typeface="+mj-lt"/>
              <a:buAutoNum type="arabicPeriod" startAt="4"/>
            </a:pPr>
            <a:r>
              <a:rPr lang="en-US" sz="2600" dirty="0">
                <a:latin typeface="Helvetica" pitchFamily="2" charset="0"/>
              </a:rPr>
              <a:t>No provision for verification of information captured in national databases</a:t>
            </a:r>
          </a:p>
          <a:p>
            <a:pPr marL="579438" indent="-508000" algn="just">
              <a:lnSpc>
                <a:spcPct val="100000"/>
              </a:lnSpc>
              <a:spcBef>
                <a:spcPts val="600"/>
              </a:spcBef>
              <a:spcAft>
                <a:spcPts val="1200"/>
              </a:spcAft>
              <a:buFont typeface="+mj-lt"/>
              <a:buAutoNum type="arabicPeriod" startAt="4"/>
            </a:pPr>
            <a:r>
              <a:rPr lang="en-US" sz="2600" dirty="0">
                <a:latin typeface="Helvetica" pitchFamily="2" charset="0"/>
              </a:rPr>
              <a:t>A cybersecurity provider should be notified of a suspension of </a:t>
            </a:r>
            <a:r>
              <a:rPr lang="en-US" sz="2600" dirty="0" err="1">
                <a:latin typeface="Helvetica" pitchFamily="2" charset="0"/>
              </a:rPr>
              <a:t>licence</a:t>
            </a:r>
            <a:r>
              <a:rPr lang="en-US" sz="2600" dirty="0">
                <a:latin typeface="Helvetica" pitchFamily="2" charset="0"/>
              </a:rPr>
              <a:t> immediately the </a:t>
            </a:r>
            <a:r>
              <a:rPr lang="en-US" sz="2600" dirty="0" err="1">
                <a:latin typeface="Helvetica" pitchFamily="2" charset="0"/>
              </a:rPr>
              <a:t>licence</a:t>
            </a:r>
            <a:r>
              <a:rPr lang="en-US" sz="2600" dirty="0">
                <a:latin typeface="Helvetica" pitchFamily="2" charset="0"/>
              </a:rPr>
              <a:t> is suspended instead of “not later than 28 days”.</a:t>
            </a:r>
          </a:p>
          <a:p>
            <a:pPr marL="0" indent="0" algn="just">
              <a:lnSpc>
                <a:spcPct val="100000"/>
              </a:lnSpc>
              <a:spcBef>
                <a:spcPts val="600"/>
              </a:spcBef>
              <a:spcAft>
                <a:spcPts val="0"/>
              </a:spcAft>
              <a:buNone/>
            </a:pPr>
            <a:r>
              <a:rPr lang="en-US" sz="2600" dirty="0">
                <a:latin typeface="Helvetica" pitchFamily="2" charset="0"/>
              </a:rPr>
              <a:t> </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99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CONCLUSION: POTENT TOOL OR NOT? </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446862" y="1805651"/>
            <a:ext cx="10765621" cy="4654134"/>
          </a:xfrm>
        </p:spPr>
        <p:txBody>
          <a:bodyPr>
            <a:normAutofit/>
          </a:bodyPr>
          <a:lstStyle/>
          <a:p>
            <a:pPr marL="542925" indent="-542925" algn="just">
              <a:lnSpc>
                <a:spcPct val="100000"/>
              </a:lnSpc>
              <a:spcAft>
                <a:spcPts val="1200"/>
              </a:spcAft>
              <a:buFont typeface="Wingdings" pitchFamily="2" charset="2"/>
              <a:buChar char="q"/>
            </a:pPr>
            <a:r>
              <a:rPr lang="en-US" sz="2400" dirty="0">
                <a:latin typeface="Helvetica" pitchFamily="2" charset="0"/>
              </a:rPr>
              <a:t>The Act for starters is a good step. Yet a lot has to be done to make it a potent Act. Some of the things to be done will include to; </a:t>
            </a:r>
          </a:p>
          <a:p>
            <a:pPr marL="1033463" indent="-508000" algn="just">
              <a:lnSpc>
                <a:spcPct val="100000"/>
              </a:lnSpc>
              <a:spcBef>
                <a:spcPts val="600"/>
              </a:spcBef>
              <a:spcAft>
                <a:spcPts val="0"/>
              </a:spcAft>
              <a:buFont typeface="+mj-lt"/>
              <a:buAutoNum type="arabicPeriod"/>
            </a:pPr>
            <a:r>
              <a:rPr lang="en-US" sz="2400" dirty="0">
                <a:latin typeface="Helvetica" pitchFamily="2" charset="0"/>
              </a:rPr>
              <a:t>Popularize cyber incidence reporting system</a:t>
            </a:r>
          </a:p>
          <a:p>
            <a:pPr marL="1033463" indent="-508000" algn="just">
              <a:lnSpc>
                <a:spcPct val="100000"/>
              </a:lnSpc>
              <a:spcBef>
                <a:spcPts val="600"/>
              </a:spcBef>
              <a:spcAft>
                <a:spcPts val="0"/>
              </a:spcAft>
              <a:buFont typeface="+mj-lt"/>
              <a:buAutoNum type="arabicPeriod"/>
            </a:pPr>
            <a:r>
              <a:rPr lang="en-US" sz="2400" dirty="0">
                <a:latin typeface="Helvetica" pitchFamily="2" charset="0"/>
              </a:rPr>
              <a:t>Coordinate with the death registry to regulate data of genuine users in the cyber ecosystem</a:t>
            </a:r>
          </a:p>
          <a:p>
            <a:pPr marL="1033463" indent="-508000" algn="just">
              <a:lnSpc>
                <a:spcPct val="100000"/>
              </a:lnSpc>
              <a:spcBef>
                <a:spcPts val="600"/>
              </a:spcBef>
              <a:spcAft>
                <a:spcPts val="0"/>
              </a:spcAft>
              <a:buFont typeface="+mj-lt"/>
              <a:buAutoNum type="arabicPeriod"/>
            </a:pPr>
            <a:r>
              <a:rPr lang="en-US" sz="2400" dirty="0">
                <a:latin typeface="Helvetica" pitchFamily="2" charset="0"/>
              </a:rPr>
              <a:t>Have a regular, structured technical training and capacity building of the stakeholders</a:t>
            </a:r>
          </a:p>
          <a:p>
            <a:pPr marL="1033463" indent="-508000" algn="just">
              <a:lnSpc>
                <a:spcPct val="100000"/>
              </a:lnSpc>
              <a:spcBef>
                <a:spcPts val="600"/>
              </a:spcBef>
              <a:spcAft>
                <a:spcPts val="0"/>
              </a:spcAft>
              <a:buFont typeface="+mj-lt"/>
              <a:buAutoNum type="arabicPeriod"/>
            </a:pPr>
            <a:r>
              <a:rPr lang="en-US" sz="2400" dirty="0">
                <a:latin typeface="Helvetica" pitchFamily="2" charset="0"/>
              </a:rPr>
              <a:t>Improve on the existing legislation. e.g. The Criminal Act, 1960 (Act 29) and The Evidence Act, 1975 (N.R.C.D. 323)</a:t>
            </a:r>
          </a:p>
          <a:p>
            <a:pPr marL="0" indent="0" algn="just">
              <a:lnSpc>
                <a:spcPct val="100000"/>
              </a:lnSpc>
              <a:spcBef>
                <a:spcPts val="600"/>
              </a:spcBef>
              <a:spcAft>
                <a:spcPts val="0"/>
              </a:spcAft>
              <a:buNone/>
            </a:pPr>
            <a:endParaRPr lang="en-US" sz="2400" dirty="0">
              <a:latin typeface="Helvetica" pitchFamily="2" charset="0"/>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542A1D-A50D-4EF1-A59D-D147367C5D6F}"/>
              </a:ext>
            </a:extLst>
          </p:cNvPr>
          <p:cNvPicPr>
            <a:picLocks noChangeAspect="1"/>
          </p:cNvPicPr>
          <p:nvPr/>
        </p:nvPicPr>
        <p:blipFill>
          <a:blip r:embed="rId3"/>
          <a:stretch>
            <a:fillRect/>
          </a:stretch>
        </p:blipFill>
        <p:spPr>
          <a:xfrm>
            <a:off x="446862" y="100488"/>
            <a:ext cx="2857500" cy="1600200"/>
          </a:xfrm>
          <a:prstGeom prst="rect">
            <a:avLst/>
          </a:prstGeom>
        </p:spPr>
      </p:pic>
    </p:spTree>
    <p:extLst>
      <p:ext uri="{BB962C8B-B14F-4D97-AF65-F5344CB8AC3E}">
        <p14:creationId xmlns:p14="http://schemas.microsoft.com/office/powerpoint/2010/main" val="37748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CONCLUSION: POTENT TOOL OR NOT? </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216568" y="1903954"/>
            <a:ext cx="10878152" cy="4654134"/>
          </a:xfrm>
        </p:spPr>
        <p:txBody>
          <a:bodyPr>
            <a:normAutofit/>
          </a:bodyPr>
          <a:lstStyle/>
          <a:p>
            <a:pPr marL="1033463" indent="-508000" algn="just">
              <a:lnSpc>
                <a:spcPct val="100000"/>
              </a:lnSpc>
              <a:spcBef>
                <a:spcPts val="600"/>
              </a:spcBef>
              <a:spcAft>
                <a:spcPts val="0"/>
              </a:spcAft>
              <a:buFont typeface="+mj-lt"/>
              <a:buAutoNum type="arabicPeriod" startAt="5"/>
            </a:pPr>
            <a:r>
              <a:rPr lang="en-US" sz="2400" dirty="0">
                <a:latin typeface="Helvetica" pitchFamily="2" charset="0"/>
              </a:rPr>
              <a:t>Equip the law enforcement agencies with all needed resources (human and material)</a:t>
            </a:r>
          </a:p>
          <a:p>
            <a:pPr marL="1033463" indent="-508000" algn="just">
              <a:lnSpc>
                <a:spcPct val="100000"/>
              </a:lnSpc>
              <a:spcBef>
                <a:spcPts val="600"/>
              </a:spcBef>
              <a:spcAft>
                <a:spcPts val="0"/>
              </a:spcAft>
              <a:buFont typeface="+mj-lt"/>
              <a:buAutoNum type="arabicPeriod" startAt="5"/>
            </a:pPr>
            <a:r>
              <a:rPr lang="en-US" sz="2400" dirty="0">
                <a:latin typeface="Helvetica" pitchFamily="2" charset="0"/>
              </a:rPr>
              <a:t>Have adequate public education.</a:t>
            </a:r>
          </a:p>
          <a:p>
            <a:pPr marL="1033463" indent="-508000" algn="just">
              <a:lnSpc>
                <a:spcPct val="100000"/>
              </a:lnSpc>
              <a:spcBef>
                <a:spcPts val="600"/>
              </a:spcBef>
              <a:spcAft>
                <a:spcPts val="0"/>
              </a:spcAft>
              <a:buFont typeface="+mj-lt"/>
              <a:buAutoNum type="arabicPeriod" startAt="5"/>
            </a:pPr>
            <a:r>
              <a:rPr lang="en-US" sz="2400" dirty="0">
                <a:latin typeface="Helvetica" pitchFamily="2" charset="0"/>
              </a:rPr>
              <a:t>Have a need for a solid and reliable National Identification System (re-registration, verification of existing data, regular verification of registration instruments passport, drivers license, voters ID).</a:t>
            </a:r>
          </a:p>
          <a:p>
            <a:pPr marL="0" indent="0" algn="just">
              <a:lnSpc>
                <a:spcPct val="100000"/>
              </a:lnSpc>
              <a:spcBef>
                <a:spcPts val="600"/>
              </a:spcBef>
              <a:spcAft>
                <a:spcPts val="0"/>
              </a:spcAft>
              <a:buNone/>
            </a:pPr>
            <a:endParaRPr lang="en-US" sz="2400" dirty="0">
              <a:latin typeface="Helvetica" pitchFamily="2" charset="0"/>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9D477F7-5CE4-4628-8752-B2603C1DC509}"/>
              </a:ext>
            </a:extLst>
          </p:cNvPr>
          <p:cNvPicPr>
            <a:picLocks noChangeAspect="1"/>
          </p:cNvPicPr>
          <p:nvPr/>
        </p:nvPicPr>
        <p:blipFill>
          <a:blip r:embed="rId3"/>
          <a:stretch>
            <a:fillRect/>
          </a:stretch>
        </p:blipFill>
        <p:spPr>
          <a:xfrm>
            <a:off x="9050922" y="4189806"/>
            <a:ext cx="2666956" cy="1884096"/>
          </a:xfrm>
          <a:prstGeom prst="rect">
            <a:avLst/>
          </a:prstGeom>
        </p:spPr>
      </p:pic>
    </p:spTree>
    <p:extLst>
      <p:ext uri="{BB962C8B-B14F-4D97-AF65-F5344CB8AC3E}">
        <p14:creationId xmlns:p14="http://schemas.microsoft.com/office/powerpoint/2010/main" val="2253867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26174"/>
            <a:ext cx="12001500" cy="1179477"/>
          </a:xfrm>
        </p:spPr>
        <p:txBody>
          <a:bodyPr>
            <a:normAutofit/>
          </a:bodyPr>
          <a:lstStyle/>
          <a:p>
            <a:pPr algn="ctr">
              <a:spcAft>
                <a:spcPts val="1800"/>
              </a:spcAft>
            </a:pPr>
            <a:r>
              <a:rPr lang="en-US" sz="2800" b="1" dirty="0">
                <a:latin typeface="Candara" panose="020E0502030303020204" pitchFamily="34" charset="0"/>
              </a:rPr>
              <a:t>Business Opportunity offered by the Act </a:t>
            </a:r>
            <a:endParaRPr lang="en-US" sz="2800" b="1" dirty="0">
              <a:solidFill>
                <a:schemeClr val="accent1">
                  <a:lumMod val="50000"/>
                </a:schemeClr>
              </a:solidFill>
              <a:latin typeface="Candara" panose="020E0502030303020204" pitchFamily="34" charset="0"/>
            </a:endParaRPr>
          </a:p>
        </p:txBody>
      </p:sp>
      <p:sp>
        <p:nvSpPr>
          <p:cNvPr id="3" name="Content Placeholder 2"/>
          <p:cNvSpPr>
            <a:spLocks noGrp="1"/>
          </p:cNvSpPr>
          <p:nvPr>
            <p:ph idx="1"/>
          </p:nvPr>
        </p:nvSpPr>
        <p:spPr>
          <a:xfrm>
            <a:off x="216568" y="1903954"/>
            <a:ext cx="10878152" cy="4654134"/>
          </a:xfrm>
        </p:spPr>
        <p:txBody>
          <a:bodyPr>
            <a:normAutofit/>
          </a:bodyPr>
          <a:lstStyle/>
          <a:p>
            <a:pPr marL="457200" indent="-457200" algn="just">
              <a:lnSpc>
                <a:spcPct val="100000"/>
              </a:lnSpc>
              <a:spcBef>
                <a:spcPts val="600"/>
              </a:spcBef>
              <a:spcAft>
                <a:spcPts val="0"/>
              </a:spcAft>
              <a:buFont typeface="+mj-lt"/>
              <a:buAutoNum type="arabicPeriod"/>
            </a:pPr>
            <a:r>
              <a:rPr lang="en-US" sz="2400" dirty="0">
                <a:latin typeface="Helvetica" pitchFamily="2" charset="0"/>
              </a:rPr>
              <a:t>To identify operators of CII</a:t>
            </a:r>
          </a:p>
          <a:p>
            <a:pPr marL="457200" indent="-457200" algn="just">
              <a:lnSpc>
                <a:spcPct val="100000"/>
              </a:lnSpc>
              <a:spcBef>
                <a:spcPts val="600"/>
              </a:spcBef>
              <a:spcAft>
                <a:spcPts val="0"/>
              </a:spcAft>
              <a:buFont typeface="+mj-lt"/>
              <a:buAutoNum type="arabicPeriod"/>
            </a:pPr>
            <a:r>
              <a:rPr lang="en-US" sz="2400" dirty="0">
                <a:latin typeface="Helvetica" pitchFamily="2" charset="0"/>
              </a:rPr>
              <a:t>Contact the NCA to see the operators that are in good standing </a:t>
            </a:r>
          </a:p>
          <a:p>
            <a:pPr marL="457200" indent="-457200" algn="just">
              <a:lnSpc>
                <a:spcPct val="100000"/>
              </a:lnSpc>
              <a:spcBef>
                <a:spcPts val="600"/>
              </a:spcBef>
              <a:spcAft>
                <a:spcPts val="0"/>
              </a:spcAft>
              <a:buFont typeface="+mj-lt"/>
              <a:buAutoNum type="arabicPeriod"/>
            </a:pPr>
            <a:r>
              <a:rPr lang="en-US" sz="2400" dirty="0">
                <a:latin typeface="Helvetica" pitchFamily="2" charset="0"/>
              </a:rPr>
              <a:t>Draft and send proposals to those who have not in good standing as far registration and accreditation issues are concerned and offer them our legal assistance </a:t>
            </a:r>
          </a:p>
          <a:p>
            <a:pPr marL="457200" indent="-457200" algn="just">
              <a:lnSpc>
                <a:spcPct val="100000"/>
              </a:lnSpc>
              <a:spcBef>
                <a:spcPts val="600"/>
              </a:spcBef>
              <a:spcAft>
                <a:spcPts val="0"/>
              </a:spcAft>
              <a:buFont typeface="+mj-lt"/>
              <a:buAutoNum type="arabicPeriod"/>
            </a:pPr>
            <a:endParaRPr lang="en-US" sz="2400" dirty="0">
              <a:latin typeface="Helvetica" pitchFamily="2" charset="0"/>
            </a:endParaRP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6D8C8A2-6400-4ECC-A677-CDDCF77DFADA}" type="datetime1">
              <a:rPr kumimoji="0" lang="en-US" sz="9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6/21/2021</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a:ea typeface="+mn-ea"/>
                <a:cs typeface="+mn-cs"/>
              </a:rPr>
              <a:t>Atuguba &amp; Associates Presentation</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05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96FA2A54-CA5E-FE43-B633-281CC7274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FB28FA-3CC5-49CE-AD3D-2E9C2B523056}"/>
              </a:ext>
            </a:extLst>
          </p:cNvPr>
          <p:cNvPicPr>
            <a:picLocks noChangeAspect="1"/>
          </p:cNvPicPr>
          <p:nvPr/>
        </p:nvPicPr>
        <p:blipFill>
          <a:blip r:embed="rId3"/>
          <a:stretch>
            <a:fillRect/>
          </a:stretch>
        </p:blipFill>
        <p:spPr>
          <a:xfrm>
            <a:off x="9265920" y="3622399"/>
            <a:ext cx="1828800" cy="2495550"/>
          </a:xfrm>
          <a:prstGeom prst="rect">
            <a:avLst/>
          </a:prstGeom>
        </p:spPr>
      </p:pic>
    </p:spTree>
    <p:extLst>
      <p:ext uri="{BB962C8B-B14F-4D97-AF65-F5344CB8AC3E}">
        <p14:creationId xmlns:p14="http://schemas.microsoft.com/office/powerpoint/2010/main" val="2572188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87" y="594359"/>
            <a:ext cx="3727174" cy="2286000"/>
          </a:xfrm>
        </p:spPr>
        <p:txBody>
          <a:bodyPr/>
          <a:lstStyle/>
          <a:p>
            <a:r>
              <a:rPr lang="en-US" dirty="0">
                <a:latin typeface="Helvetica" pitchFamily="2" charset="0"/>
              </a:rPr>
              <a:t>END OF PRESENTATION</a:t>
            </a:r>
          </a:p>
        </p:txBody>
      </p:sp>
      <p:sp>
        <p:nvSpPr>
          <p:cNvPr id="4" name="Text Placeholder 3"/>
          <p:cNvSpPr>
            <a:spLocks noGrp="1"/>
          </p:cNvSpPr>
          <p:nvPr>
            <p:ph type="body" sz="half" idx="2"/>
          </p:nvPr>
        </p:nvSpPr>
        <p:spPr>
          <a:xfrm>
            <a:off x="198785" y="3250095"/>
            <a:ext cx="3677475" cy="3084925"/>
          </a:xfrm>
        </p:spPr>
        <p:txBody>
          <a:bodyPr>
            <a:normAutofit/>
          </a:bodyPr>
          <a:lstStyle/>
          <a:p>
            <a:r>
              <a:rPr lang="en-US" sz="1800" dirty="0">
                <a:latin typeface="Helvetica" pitchFamily="2" charset="0"/>
              </a:rPr>
              <a:t>Atuguba &amp; Associates </a:t>
            </a:r>
            <a:br>
              <a:rPr lang="en-US" sz="1800" dirty="0">
                <a:latin typeface="Helvetica" pitchFamily="2" charset="0"/>
              </a:rPr>
            </a:br>
            <a:r>
              <a:rPr lang="en-US" sz="1800" dirty="0">
                <a:latin typeface="Helvetica" pitchFamily="2" charset="0"/>
              </a:rPr>
              <a:t>House No. 3 </a:t>
            </a:r>
            <a:r>
              <a:rPr lang="en-US" sz="1800" dirty="0" err="1">
                <a:latin typeface="Helvetica" pitchFamily="2" charset="0"/>
              </a:rPr>
              <a:t>Otinshie-Adjiringano</a:t>
            </a:r>
            <a:r>
              <a:rPr lang="en-US" sz="1800" dirty="0">
                <a:latin typeface="Helvetica" pitchFamily="2" charset="0"/>
              </a:rPr>
              <a:t> Near Rex Plaza</a:t>
            </a:r>
            <a:br>
              <a:rPr lang="en-US" sz="1800" dirty="0">
                <a:latin typeface="Helvetica" pitchFamily="2" charset="0"/>
              </a:rPr>
            </a:br>
            <a:r>
              <a:rPr lang="en-US" sz="1800" dirty="0">
                <a:latin typeface="Helvetica" pitchFamily="2" charset="0"/>
              </a:rPr>
              <a:t>P.O. Box LG 203 Legon </a:t>
            </a:r>
          </a:p>
          <a:p>
            <a:r>
              <a:rPr lang="en-US" sz="1800" dirty="0">
                <a:latin typeface="Helvetica" pitchFamily="2" charset="0"/>
              </a:rPr>
              <a:t>Accra, Ghana </a:t>
            </a:r>
            <a:br>
              <a:rPr lang="en-US" sz="1800" dirty="0">
                <a:latin typeface="Helvetica" pitchFamily="2" charset="0"/>
              </a:rPr>
            </a:br>
            <a:r>
              <a:rPr lang="en-US" sz="1800" dirty="0">
                <a:latin typeface="Helvetica" pitchFamily="2" charset="0"/>
              </a:rPr>
              <a:t>Tel: 0302 522 553</a:t>
            </a:r>
          </a:p>
          <a:p>
            <a:endParaRPr lang="en-US" sz="1600" dirty="0"/>
          </a:p>
        </p:txBody>
      </p:sp>
      <p:sp>
        <p:nvSpPr>
          <p:cNvPr id="5" name="Date Placeholder 4"/>
          <p:cNvSpPr>
            <a:spLocks noGrp="1"/>
          </p:cNvSpPr>
          <p:nvPr>
            <p:ph type="dt" sz="half" idx="10"/>
          </p:nvPr>
        </p:nvSpPr>
        <p:spPr/>
        <p:txBody>
          <a:bodyPr/>
          <a:lstStyle/>
          <a:p>
            <a:fld id="{B8D31E43-CFAA-4BCD-86D9-2BCE6D5558F8}" type="datetime1">
              <a:rPr lang="en-US" smtClean="0"/>
              <a:t>6/21/2021</a:t>
            </a:fld>
            <a:endParaRPr lang="en-US" dirty="0"/>
          </a:p>
        </p:txBody>
      </p:sp>
      <p:sp>
        <p:nvSpPr>
          <p:cNvPr id="6" name="Footer Placeholder 5"/>
          <p:cNvSpPr>
            <a:spLocks noGrp="1"/>
          </p:cNvSpPr>
          <p:nvPr>
            <p:ph type="ftr" sz="quarter" idx="11"/>
          </p:nvPr>
        </p:nvSpPr>
        <p:spPr/>
        <p:txBody>
          <a:bodyPr/>
          <a:lstStyle/>
          <a:p>
            <a:r>
              <a:rPr lang="en-US" dirty="0"/>
              <a:t>Atuguba &amp; Associates Presentation</a:t>
            </a:r>
          </a:p>
        </p:txBody>
      </p:sp>
      <p:sp>
        <p:nvSpPr>
          <p:cNvPr id="7" name="Slide Number Placeholder 6"/>
          <p:cNvSpPr>
            <a:spLocks noGrp="1"/>
          </p:cNvSpPr>
          <p:nvPr>
            <p:ph type="sldNum" sz="quarter" idx="12"/>
          </p:nvPr>
        </p:nvSpPr>
        <p:spPr/>
        <p:txBody>
          <a:bodyPr/>
          <a:lstStyle/>
          <a:p>
            <a:fld id="{4FAB73BC-B049-4115-A692-8D63A059BFB8}" type="slidenum">
              <a:rPr lang="en-US" smtClean="0"/>
              <a:pPr/>
              <a:t>48</a:t>
            </a:fld>
            <a:endParaRPr lang="en-US" dirty="0"/>
          </a:p>
        </p:txBody>
      </p:sp>
      <p:pic>
        <p:nvPicPr>
          <p:cNvPr id="8" name="Picture 2" descr="Thank You Sign - Personalized by Kate">
            <a:extLst>
              <a:ext uri="{FF2B5EF4-FFF2-40B4-BE49-F238E27FC236}">
                <a16:creationId xmlns:a16="http://schemas.microsoft.com/office/drawing/2014/main" id="{35F37D9D-A93C-4E7D-B061-B07D81D3D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448" y="188845"/>
            <a:ext cx="7996121" cy="5997091"/>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602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950" y="626174"/>
            <a:ext cx="9220200" cy="1179477"/>
          </a:xfrm>
        </p:spPr>
        <p:txBody>
          <a:bodyPr>
            <a:normAutofit/>
          </a:bodyPr>
          <a:lstStyle/>
          <a:p>
            <a:pPr algn="ctr"/>
            <a:r>
              <a:rPr lang="en-US" sz="2800" b="1" dirty="0">
                <a:latin typeface="Candara" panose="020E0502030303020204" pitchFamily="34" charset="0"/>
              </a:rPr>
              <a:t>AN EXAMPLE OF CYBER THREAT IN THE USA</a:t>
            </a:r>
          </a:p>
        </p:txBody>
      </p:sp>
      <p:sp>
        <p:nvSpPr>
          <p:cNvPr id="3" name="Content Placeholder 2"/>
          <p:cNvSpPr>
            <a:spLocks noGrp="1"/>
          </p:cNvSpPr>
          <p:nvPr>
            <p:ph idx="1"/>
          </p:nvPr>
        </p:nvSpPr>
        <p:spPr>
          <a:xfrm>
            <a:off x="367749" y="1807266"/>
            <a:ext cx="5396948" cy="2228021"/>
          </a:xfrm>
        </p:spPr>
        <p:txBody>
          <a:bodyPr>
            <a:normAutofit/>
          </a:bodyPr>
          <a:lstStyle/>
          <a:p>
            <a:pPr marL="0" indent="0">
              <a:lnSpc>
                <a:spcPct val="100000"/>
              </a:lnSpc>
              <a:spcAft>
                <a:spcPts val="1400"/>
              </a:spcAft>
              <a:buNone/>
            </a:pPr>
            <a:r>
              <a:rPr lang="en-US" sz="2400" dirty="0">
                <a:latin typeface="Helvetica" pitchFamily="2" charset="0"/>
              </a:rPr>
              <a:t>The USA gas company, Colonial Pipeline, had its network taken over by Darkside ransomware. The scammers in Russia demanded US$ 5 million in cryptocurrency </a:t>
            </a:r>
            <a:endParaRPr lang="en-US" sz="2400" b="1" dirty="0">
              <a:latin typeface="Helvetica" pitchFamily="2" charset="0"/>
            </a:endParaRP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5</a:t>
            </a:fld>
            <a:endParaRPr lang="en-US" dirty="0"/>
          </a:p>
        </p:txBody>
      </p:sp>
      <p:pic>
        <p:nvPicPr>
          <p:cNvPr id="12" name="Picture 4">
            <a:extLst>
              <a:ext uri="{FF2B5EF4-FFF2-40B4-BE49-F238E27FC236}">
                <a16:creationId xmlns:a16="http://schemas.microsoft.com/office/drawing/2014/main" id="{D10424A0-815B-C54B-A9D4-E2EE52B5D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D132FF3-95BE-425B-92C1-BBB930810B8E}"/>
              </a:ext>
            </a:extLst>
          </p:cNvPr>
          <p:cNvPicPr>
            <a:picLocks noChangeAspect="1"/>
          </p:cNvPicPr>
          <p:nvPr/>
        </p:nvPicPr>
        <p:blipFill>
          <a:blip r:embed="rId3"/>
          <a:stretch>
            <a:fillRect/>
          </a:stretch>
        </p:blipFill>
        <p:spPr>
          <a:xfrm>
            <a:off x="5943600" y="1802379"/>
            <a:ext cx="6153150" cy="4446814"/>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Darkside Ransomware Group Conducting Global Crime Spree">
            <a:extLst>
              <a:ext uri="{FF2B5EF4-FFF2-40B4-BE49-F238E27FC236}">
                <a16:creationId xmlns:a16="http://schemas.microsoft.com/office/drawing/2014/main" id="{19D5179D-1D08-4904-BC98-20B154CFC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92" y="3896134"/>
            <a:ext cx="4176713" cy="2057400"/>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63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115203" cy="1179477"/>
          </a:xfrm>
        </p:spPr>
        <p:txBody>
          <a:bodyPr>
            <a:normAutofit/>
          </a:bodyPr>
          <a:lstStyle/>
          <a:p>
            <a:pPr algn="ctr"/>
            <a:r>
              <a:rPr lang="en-US" sz="2800" b="1" dirty="0">
                <a:latin typeface="Candara" panose="020E0502030303020204" pitchFamily="34" charset="0"/>
              </a:rPr>
              <a:t>AN EXAMPLE OF CYBER THREAT IN AFRICA</a:t>
            </a:r>
          </a:p>
        </p:txBody>
      </p:sp>
      <p:sp>
        <p:nvSpPr>
          <p:cNvPr id="3" name="Content Placeholder 2"/>
          <p:cNvSpPr>
            <a:spLocks noGrp="1"/>
          </p:cNvSpPr>
          <p:nvPr>
            <p:ph idx="1"/>
          </p:nvPr>
        </p:nvSpPr>
        <p:spPr>
          <a:xfrm>
            <a:off x="5876262" y="1904696"/>
            <a:ext cx="5851911" cy="3147654"/>
          </a:xfrm>
        </p:spPr>
        <p:txBody>
          <a:bodyPr>
            <a:noAutofit/>
          </a:bodyPr>
          <a:lstStyle/>
          <a:p>
            <a:pPr marL="0" indent="0">
              <a:lnSpc>
                <a:spcPct val="100000"/>
              </a:lnSpc>
              <a:spcAft>
                <a:spcPts val="2400"/>
              </a:spcAft>
              <a:buNone/>
            </a:pPr>
            <a:r>
              <a:rPr lang="en-US" sz="2600" dirty="0">
                <a:latin typeface="Helvetica" pitchFamily="2" charset="0"/>
              </a:rPr>
              <a:t>The purported data theft by the Chinese government at the African Union headquarters in Addis Ababa, Ethiopia.</a:t>
            </a:r>
          </a:p>
          <a:p>
            <a:pPr marL="0" indent="0">
              <a:lnSpc>
                <a:spcPct val="100000"/>
              </a:lnSpc>
              <a:spcAft>
                <a:spcPts val="1400"/>
              </a:spcAft>
              <a:buNone/>
            </a:pPr>
            <a:r>
              <a:rPr lang="en-US" sz="2600" dirty="0">
                <a:latin typeface="Helvetica" pitchFamily="2" charset="0"/>
              </a:rPr>
              <a:t>The said act was alleged to have taken place over a period of 5 years before being discovered. </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6</a:t>
            </a:fld>
            <a:endParaRPr lang="en-US" dirty="0"/>
          </a:p>
        </p:txBody>
      </p:sp>
      <p:pic>
        <p:nvPicPr>
          <p:cNvPr id="12" name="Picture 4">
            <a:extLst>
              <a:ext uri="{FF2B5EF4-FFF2-40B4-BE49-F238E27FC236}">
                <a16:creationId xmlns:a16="http://schemas.microsoft.com/office/drawing/2014/main" id="{D10424A0-815B-C54B-A9D4-E2EE52B5D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64F95A8-BB51-4493-A25C-6DA59CA9972F}"/>
              </a:ext>
            </a:extLst>
          </p:cNvPr>
          <p:cNvPicPr>
            <a:picLocks noChangeAspect="1"/>
          </p:cNvPicPr>
          <p:nvPr/>
        </p:nvPicPr>
        <p:blipFill rotWithShape="1">
          <a:blip r:embed="rId3"/>
          <a:srcRect b="84926"/>
          <a:stretch/>
        </p:blipFill>
        <p:spPr>
          <a:xfrm>
            <a:off x="297138" y="1859847"/>
            <a:ext cx="5370232" cy="1002613"/>
          </a:xfrm>
          <a:prstGeom prst="rect">
            <a:avLst/>
          </a:prstGeom>
        </p:spPr>
      </p:pic>
      <p:pic>
        <p:nvPicPr>
          <p:cNvPr id="10" name="Picture 2">
            <a:extLst>
              <a:ext uri="{FF2B5EF4-FFF2-40B4-BE49-F238E27FC236}">
                <a16:creationId xmlns:a16="http://schemas.microsoft.com/office/drawing/2014/main" id="{6D452D37-7059-48CD-AC3A-8104FD01D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42" y="3021223"/>
            <a:ext cx="4822804" cy="321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35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950" y="626174"/>
            <a:ext cx="9220200" cy="1179477"/>
          </a:xfrm>
        </p:spPr>
        <p:txBody>
          <a:bodyPr>
            <a:normAutofit/>
          </a:bodyPr>
          <a:lstStyle/>
          <a:p>
            <a:pPr algn="ctr"/>
            <a:r>
              <a:rPr lang="en-US" sz="2800" b="1" dirty="0">
                <a:latin typeface="Candara" panose="020E0502030303020204" pitchFamily="34" charset="0"/>
              </a:rPr>
              <a:t>AN EXAMPLE OF CYBER THREAT IN GHANA</a:t>
            </a:r>
          </a:p>
        </p:txBody>
      </p:sp>
      <p:sp>
        <p:nvSpPr>
          <p:cNvPr id="3" name="Content Placeholder 2"/>
          <p:cNvSpPr>
            <a:spLocks noGrp="1"/>
          </p:cNvSpPr>
          <p:nvPr>
            <p:ph idx="1"/>
          </p:nvPr>
        </p:nvSpPr>
        <p:spPr>
          <a:xfrm>
            <a:off x="677179" y="2204831"/>
            <a:ext cx="5054048" cy="1581150"/>
          </a:xfrm>
        </p:spPr>
        <p:txBody>
          <a:bodyPr>
            <a:normAutofit/>
          </a:bodyPr>
          <a:lstStyle/>
          <a:p>
            <a:pPr marL="0" indent="0">
              <a:lnSpc>
                <a:spcPct val="100000"/>
              </a:lnSpc>
              <a:spcAft>
                <a:spcPts val="1400"/>
              </a:spcAft>
              <a:buNone/>
            </a:pPr>
            <a:r>
              <a:rPr lang="en-US" sz="2400" dirty="0">
                <a:latin typeface="Helvetica" pitchFamily="2" charset="0"/>
              </a:rPr>
              <a:t>In 2016, electronic transmission of election results was compromised – </a:t>
            </a:r>
            <a:r>
              <a:rPr lang="en-US" sz="2400" b="1" i="1" dirty="0">
                <a:latin typeface="Helvetica" pitchFamily="2" charset="0"/>
              </a:rPr>
              <a:t>Electoral Commission Chairperson</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7</a:t>
            </a:fld>
            <a:endParaRPr lang="en-US" dirty="0"/>
          </a:p>
        </p:txBody>
      </p:sp>
      <p:pic>
        <p:nvPicPr>
          <p:cNvPr id="11" name="Picture 10">
            <a:extLst>
              <a:ext uri="{FF2B5EF4-FFF2-40B4-BE49-F238E27FC236}">
                <a16:creationId xmlns:a16="http://schemas.microsoft.com/office/drawing/2014/main" id="{B1E9AAA6-474B-B348-B221-7DC5F5EDACD4}"/>
              </a:ext>
            </a:extLst>
          </p:cNvPr>
          <p:cNvPicPr>
            <a:picLocks noChangeAspect="1"/>
          </p:cNvPicPr>
          <p:nvPr/>
        </p:nvPicPr>
        <p:blipFill rotWithShape="1">
          <a:blip r:embed="rId2"/>
          <a:srcRect l="1805" r="2968" b="3091"/>
          <a:stretch/>
        </p:blipFill>
        <p:spPr>
          <a:xfrm>
            <a:off x="6115049" y="1767552"/>
            <a:ext cx="5810251" cy="4540744"/>
          </a:xfrm>
          <a:prstGeom prst="rect">
            <a:avLst/>
          </a:prstGeom>
          <a:ln w="0" cap="sq">
            <a:solidFill>
              <a:srgbClr val="000000"/>
            </a:solidFill>
            <a:miter lim="800000"/>
          </a:ln>
          <a:effectLst>
            <a:outerShdw blurRad="57150" dist="50800" dir="2700000" algn="tl" rotWithShape="0">
              <a:srgbClr val="000000">
                <a:alpha val="40000"/>
              </a:srgbClr>
            </a:outerShdw>
          </a:effectLst>
        </p:spPr>
      </p:pic>
      <p:pic>
        <p:nvPicPr>
          <p:cNvPr id="12" name="Picture 4">
            <a:extLst>
              <a:ext uri="{FF2B5EF4-FFF2-40B4-BE49-F238E27FC236}">
                <a16:creationId xmlns:a16="http://schemas.microsoft.com/office/drawing/2014/main" id="{D10424A0-815B-C54B-A9D4-E2EE52B5D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C60DFB9-EF54-411D-BEC2-7EE2824522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92" t="13449" r="9478" b="19681"/>
          <a:stretch/>
        </p:blipFill>
        <p:spPr bwMode="auto">
          <a:xfrm>
            <a:off x="1305629" y="3797099"/>
            <a:ext cx="3797148" cy="24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541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1100" y="626174"/>
            <a:ext cx="4822804" cy="1179477"/>
          </a:xfrm>
        </p:spPr>
        <p:txBody>
          <a:bodyPr>
            <a:normAutofit/>
          </a:bodyPr>
          <a:lstStyle/>
          <a:p>
            <a:pPr algn="ctr"/>
            <a:r>
              <a:rPr lang="en-US" sz="2800" b="1" dirty="0">
                <a:latin typeface="Candara" panose="020E0502030303020204" pitchFamily="34" charset="0"/>
              </a:rPr>
              <a:t>AN EXAMPLE OF CYBER THREAT AT A&amp;A</a:t>
            </a:r>
          </a:p>
        </p:txBody>
      </p:sp>
      <p:sp>
        <p:nvSpPr>
          <p:cNvPr id="3" name="Content Placeholder 2"/>
          <p:cNvSpPr>
            <a:spLocks noGrp="1"/>
          </p:cNvSpPr>
          <p:nvPr>
            <p:ph idx="1"/>
          </p:nvPr>
        </p:nvSpPr>
        <p:spPr>
          <a:xfrm>
            <a:off x="5627056" y="1853232"/>
            <a:ext cx="6160754" cy="1864001"/>
          </a:xfrm>
        </p:spPr>
        <p:txBody>
          <a:bodyPr>
            <a:normAutofit/>
          </a:bodyPr>
          <a:lstStyle/>
          <a:p>
            <a:pPr marL="0" indent="0" algn="just">
              <a:lnSpc>
                <a:spcPct val="100000"/>
              </a:lnSpc>
              <a:spcAft>
                <a:spcPts val="1400"/>
              </a:spcAft>
              <a:buNone/>
            </a:pPr>
            <a:r>
              <a:rPr lang="en-US" sz="2400" dirty="0">
                <a:latin typeface="Helvetica" pitchFamily="2" charset="0"/>
              </a:rPr>
              <a:t>Phishing attack on A&amp;A. The scammer posed as Prof. Raymond Atuguba requesting GHS 50,000 to pay a client.</a:t>
            </a:r>
            <a:endParaRPr lang="en-US" sz="2400" b="1" dirty="0">
              <a:latin typeface="Helvetica" pitchFamily="2" charset="0"/>
            </a:endParaRP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8</a:t>
            </a:fld>
            <a:endParaRPr lang="en-US" dirty="0"/>
          </a:p>
        </p:txBody>
      </p:sp>
      <p:pic>
        <p:nvPicPr>
          <p:cNvPr id="12" name="Picture 4">
            <a:extLst>
              <a:ext uri="{FF2B5EF4-FFF2-40B4-BE49-F238E27FC236}">
                <a16:creationId xmlns:a16="http://schemas.microsoft.com/office/drawing/2014/main" id="{D10424A0-815B-C54B-A9D4-E2EE52B5D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33D87D7-C341-074C-9297-525C7625438F}"/>
              </a:ext>
            </a:extLst>
          </p:cNvPr>
          <p:cNvPicPr>
            <a:picLocks noChangeAspect="1"/>
          </p:cNvPicPr>
          <p:nvPr/>
        </p:nvPicPr>
        <p:blipFill rotWithShape="1">
          <a:blip r:embed="rId3"/>
          <a:srcRect b="8524"/>
          <a:stretch/>
        </p:blipFill>
        <p:spPr>
          <a:xfrm>
            <a:off x="68173" y="1428580"/>
            <a:ext cx="5284877" cy="4834424"/>
          </a:xfrm>
          <a:prstGeom prst="rect">
            <a:avLst/>
          </a:prstGeom>
          <a:ln w="0" cap="sq">
            <a:solidFill>
              <a:srgbClr val="000000"/>
            </a:solidFill>
            <a:miter lim="800000"/>
          </a:ln>
          <a:effectLst>
            <a:outerShdw blurRad="57150" dist="50800" dir="2700000" algn="tl" rotWithShape="0">
              <a:srgbClr val="000000">
                <a:alpha val="40000"/>
              </a:srgbClr>
            </a:outerShdw>
          </a:effectLst>
        </p:spPr>
      </p:pic>
      <p:pic>
        <p:nvPicPr>
          <p:cNvPr id="5124" name="Picture 4" descr="Phishing - Wikiwand">
            <a:extLst>
              <a:ext uri="{FF2B5EF4-FFF2-40B4-BE49-F238E27FC236}">
                <a16:creationId xmlns:a16="http://schemas.microsoft.com/office/drawing/2014/main" id="{A57BCF01-394F-4AC9-A3C5-EF23C57B5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055" y="3183826"/>
            <a:ext cx="4191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9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26174"/>
            <a:ext cx="10058400" cy="1179477"/>
          </a:xfrm>
        </p:spPr>
        <p:txBody>
          <a:bodyPr>
            <a:normAutofit/>
          </a:bodyPr>
          <a:lstStyle/>
          <a:p>
            <a:pPr algn="ctr"/>
            <a:r>
              <a:rPr lang="en-US" sz="2800" b="1" dirty="0">
                <a:latin typeface="Candara" panose="020E0502030303020204" pitchFamily="34" charset="0"/>
              </a:rPr>
              <a:t>DEFINITION OF SOME KEY TERMS</a:t>
            </a:r>
          </a:p>
        </p:txBody>
      </p:sp>
      <p:sp>
        <p:nvSpPr>
          <p:cNvPr id="3" name="Content Placeholder 2"/>
          <p:cNvSpPr>
            <a:spLocks noGrp="1"/>
          </p:cNvSpPr>
          <p:nvPr>
            <p:ph idx="1"/>
          </p:nvPr>
        </p:nvSpPr>
        <p:spPr>
          <a:xfrm>
            <a:off x="625642" y="1805651"/>
            <a:ext cx="10530038" cy="4502551"/>
          </a:xfrm>
        </p:spPr>
        <p:txBody>
          <a:bodyPr>
            <a:normAutofit/>
          </a:bodyPr>
          <a:lstStyle/>
          <a:p>
            <a:pPr marL="549275" indent="-549275" algn="just">
              <a:lnSpc>
                <a:spcPct val="100000"/>
              </a:lnSpc>
              <a:spcAft>
                <a:spcPts val="1400"/>
              </a:spcAft>
              <a:buFont typeface="Wingdings" panose="05000000000000000000" pitchFamily="2" charset="2"/>
              <a:buChar char="q"/>
            </a:pPr>
            <a:r>
              <a:rPr lang="en-US" sz="2400" b="1" dirty="0">
                <a:latin typeface="Helvetica" pitchFamily="2" charset="0"/>
              </a:rPr>
              <a:t>CYBERSECURITY</a:t>
            </a:r>
            <a:r>
              <a:rPr lang="en-US" sz="2400" dirty="0">
                <a:latin typeface="Helvetica" pitchFamily="2" charset="0"/>
              </a:rPr>
              <a:t> means the state in which a computer or computer system is protected from unauthorized access or attack for the purpose of ensuring that the information stored on such computer systems are protected.</a:t>
            </a:r>
          </a:p>
          <a:p>
            <a:pPr marL="549275" indent="-549275" algn="just">
              <a:lnSpc>
                <a:spcPct val="100000"/>
              </a:lnSpc>
              <a:spcAft>
                <a:spcPts val="1400"/>
              </a:spcAft>
              <a:buFont typeface="Wingdings" panose="05000000000000000000" pitchFamily="2" charset="2"/>
              <a:buChar char="q"/>
            </a:pPr>
            <a:r>
              <a:rPr lang="en-US" sz="2400" b="1" dirty="0">
                <a:latin typeface="Helvetica" pitchFamily="2" charset="0"/>
              </a:rPr>
              <a:t>CYBERSECURITY INCIDENT </a:t>
            </a:r>
            <a:r>
              <a:rPr lang="en-US" sz="2400" dirty="0">
                <a:latin typeface="Helvetica" pitchFamily="2" charset="0"/>
              </a:rPr>
              <a:t>means an act or an attempt to gain unauthorized access to disrupt or misuse an information stored on a system.</a:t>
            </a:r>
          </a:p>
          <a:p>
            <a:pPr marL="549275" indent="-549275" algn="just">
              <a:lnSpc>
                <a:spcPct val="100000"/>
              </a:lnSpc>
              <a:spcAft>
                <a:spcPts val="1400"/>
              </a:spcAft>
              <a:buFont typeface="Wingdings" panose="05000000000000000000" pitchFamily="2" charset="2"/>
              <a:buChar char="q"/>
            </a:pPr>
            <a:r>
              <a:rPr lang="en-US" sz="2400" b="1" dirty="0">
                <a:latin typeface="Helvetica" pitchFamily="2" charset="0"/>
              </a:rPr>
              <a:t>CYBERSPACE</a:t>
            </a:r>
            <a:r>
              <a:rPr lang="en-US" sz="2400" dirty="0">
                <a:latin typeface="Helvetica" pitchFamily="2" charset="0"/>
              </a:rPr>
              <a:t> means a technology infrastructure comprising of telecom network, the internet, computer networks and information systems.</a:t>
            </a:r>
          </a:p>
        </p:txBody>
      </p:sp>
      <p:sp>
        <p:nvSpPr>
          <p:cNvPr id="4" name="Date Placeholder 3"/>
          <p:cNvSpPr>
            <a:spLocks noGrp="1"/>
          </p:cNvSpPr>
          <p:nvPr>
            <p:ph type="dt" sz="half" idx="10"/>
          </p:nvPr>
        </p:nvSpPr>
        <p:spPr/>
        <p:txBody>
          <a:bodyPr/>
          <a:lstStyle/>
          <a:p>
            <a:fld id="{46D8C8A2-6400-4ECC-A677-CDDCF77DFADA}" type="datetime1">
              <a:rPr lang="en-US" smtClean="0"/>
              <a:t>6/21/2021</a:t>
            </a:fld>
            <a:endParaRPr lang="en-US" dirty="0"/>
          </a:p>
        </p:txBody>
      </p:sp>
      <p:sp>
        <p:nvSpPr>
          <p:cNvPr id="5" name="Footer Placeholder 4"/>
          <p:cNvSpPr>
            <a:spLocks noGrp="1"/>
          </p:cNvSpPr>
          <p:nvPr>
            <p:ph type="ftr" sz="quarter" idx="11"/>
          </p:nvPr>
        </p:nvSpPr>
        <p:spPr/>
        <p:txBody>
          <a:bodyPr/>
          <a:lstStyle/>
          <a:p>
            <a:r>
              <a:rPr lang="en-US" dirty="0"/>
              <a:t>Atuguba &amp; Associates Presentation</a:t>
            </a:r>
          </a:p>
        </p:txBody>
      </p:sp>
      <p:sp>
        <p:nvSpPr>
          <p:cNvPr id="6" name="Slide Number Placeholder 5"/>
          <p:cNvSpPr>
            <a:spLocks noGrp="1"/>
          </p:cNvSpPr>
          <p:nvPr>
            <p:ph type="sldNum" sz="quarter" idx="12"/>
          </p:nvPr>
        </p:nvSpPr>
        <p:spPr/>
        <p:txBody>
          <a:bodyPr/>
          <a:lstStyle/>
          <a:p>
            <a:fld id="{629637A9-119A-49DA-BD12-AAC58B377D80}" type="slidenum">
              <a:rPr lang="en-US" smtClean="0"/>
              <a:t>9</a:t>
            </a:fld>
            <a:endParaRPr lang="en-US" dirty="0"/>
          </a:p>
        </p:txBody>
      </p:sp>
      <p:pic>
        <p:nvPicPr>
          <p:cNvPr id="8" name="Picture 4">
            <a:extLst>
              <a:ext uri="{FF2B5EF4-FFF2-40B4-BE49-F238E27FC236}">
                <a16:creationId xmlns:a16="http://schemas.microsoft.com/office/drawing/2014/main" id="{C0358935-D221-1B4D-9284-BB2EF414E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360" y="70671"/>
            <a:ext cx="2597390" cy="110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45407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14519</TotalTime>
  <Words>3379</Words>
  <Application>Microsoft Office PowerPoint</Application>
  <PresentationFormat>Widescreen</PresentationFormat>
  <Paragraphs>389</Paragraphs>
  <Slides>48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Calibri</vt:lpstr>
      <vt:lpstr>Calibri Light</vt:lpstr>
      <vt:lpstr>Candara</vt:lpstr>
      <vt:lpstr>Helvetica</vt:lpstr>
      <vt:lpstr>Roboto</vt:lpstr>
      <vt:lpstr>Wingdings</vt:lpstr>
      <vt:lpstr>Retrospect</vt:lpstr>
      <vt:lpstr>ATUGUBA &amp; ASSOCIATES</vt:lpstr>
      <vt:lpstr>OUTLINE OF PRESENTATION</vt:lpstr>
      <vt:lpstr>INTRODUCTION</vt:lpstr>
      <vt:lpstr>CYBER THREAT LANDSCAPE</vt:lpstr>
      <vt:lpstr>AN EXAMPLE OF CYBER THREAT IN THE USA</vt:lpstr>
      <vt:lpstr>AN EXAMPLE OF CYBER THREAT IN AFRICA</vt:lpstr>
      <vt:lpstr>AN EXAMPLE OF CYBER THREAT IN GHANA</vt:lpstr>
      <vt:lpstr>AN EXAMPLE OF CYBER THREAT AT A&amp;A</vt:lpstr>
      <vt:lpstr>DEFINITION OF SOME KEY TERMS</vt:lpstr>
      <vt:lpstr>DEFINITION OF SOME KEY TERMS</vt:lpstr>
      <vt:lpstr>DEFINITION OF SOME KEY TERMS</vt:lpstr>
      <vt:lpstr>APPLICABILITY OF THE ACT</vt:lpstr>
      <vt:lpstr>GENERAL OVERVIEW OF THE ACT A. The Cyber Security Authority</vt:lpstr>
      <vt:lpstr>GENERAL OVERVIEW OF THE ACT B. Governance of the Authority </vt:lpstr>
      <vt:lpstr>GENERAL OVERVIEW OF THE ACT B. Governance of the Authority </vt:lpstr>
      <vt:lpstr>GENERAL OVERVIEW OF THE ACT C. Establishment of a Cybersecurity Fund </vt:lpstr>
      <vt:lpstr>GENERAL OVERVIEW OF THE ACT D. Critical Information Infrastructure – Sec 35</vt:lpstr>
      <vt:lpstr>GENERAL OVERVIEW OF THE ACT E. Critical Information Infrastructure – Sec 35</vt:lpstr>
      <vt:lpstr>GENERAL OVERVIEW OF THE ACT F. National and Sectoral Computer Emergency Response Team – Sec 41 &amp; 42</vt:lpstr>
      <vt:lpstr>GENERAL OVERVIEW OF THE ACT G. Cyber Incident Monitoring and Reporting </vt:lpstr>
      <vt:lpstr>GENERAL OVERVIEW OF THE ACT H. Licensing of Cybersecurity Services Providers </vt:lpstr>
      <vt:lpstr>GENERAL OVERVIEW OF THE ACT i. Accreditation and Certification</vt:lpstr>
      <vt:lpstr>GENERAL OVERVIEW OF THE ACT J. Cyber Security Standard, Enforcement and Education (Sec 56–61)</vt:lpstr>
      <vt:lpstr>GENERAL OVERVIEW OF THE ACT K. Protection of Children Online (Sec 62–66)</vt:lpstr>
      <vt:lpstr>GENERAL OVERVIEW OF THE ACT K. Protection of Children online (Sec 62–66)</vt:lpstr>
      <vt:lpstr>GENERAL OVERVIEW OF THE ACT K. Protection of Children online (Sec 62–66)</vt:lpstr>
      <vt:lpstr>GENERAL OVERVIEW OF THE ACT K. Protection of Children Online (Sec 62–66)</vt:lpstr>
      <vt:lpstr>GENERAL OVERVIEW OF THE ACT K. Protection of Children Online (Sec 62–66)</vt:lpstr>
      <vt:lpstr>GENERAL OVERVIEW OF THE ACT L. Other Online Sexual Offences (Sec 67 &amp; 68)</vt:lpstr>
      <vt:lpstr>GENERAL OVERVIEW OF THE ACT M. Cybersecurity and Investigatory Powers</vt:lpstr>
      <vt:lpstr>GENERAL OVERVIEW OF THE ACT M. Realisation of Property (Sec 78–80) </vt:lpstr>
      <vt:lpstr>GENERAL OVERVIEW OF THE ACT M. Realisation of Property (Sec 78–80) </vt:lpstr>
      <vt:lpstr>GENERAL OVERVIEW OF THE ACT N. Miscellaneous provisions (Sec 83–100) </vt:lpstr>
      <vt:lpstr>AFRICAN UNION CONVENTION ON CYBER SECURITY AND PERSONAL DATA PROTECTION</vt:lpstr>
      <vt:lpstr>CHAPTER III</vt:lpstr>
      <vt:lpstr>ARTICLE 25</vt:lpstr>
      <vt:lpstr>ARTICLE 26</vt:lpstr>
      <vt:lpstr>ARTICLE 27</vt:lpstr>
      <vt:lpstr>ARTICLE 28</vt:lpstr>
      <vt:lpstr>ARTICLE 29</vt:lpstr>
      <vt:lpstr>STRENGTHS of ACT 1038</vt:lpstr>
      <vt:lpstr>WEAKNESS OF THE ACT</vt:lpstr>
      <vt:lpstr>WEAKNESS OF THE ACT</vt:lpstr>
      <vt:lpstr>WEAKNESS OF THE ACT</vt:lpstr>
      <vt:lpstr>CONCLUSION: POTENT TOOL OR NOT? </vt:lpstr>
      <vt:lpstr>CONCLUSION: POTENT TOOL OR NOT? </vt:lpstr>
      <vt:lpstr>Business Opportunity offered by the Act </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ATUGUBA &amp; ASSOCIATES</dc:title>
  <dc:creator>admin</dc:creator>
  <cp:lastModifiedBy>LADA Staff</cp:lastModifiedBy>
  <cp:revision>356</cp:revision>
  <cp:lastPrinted>2015-03-20T14:34:49Z</cp:lastPrinted>
  <dcterms:created xsi:type="dcterms:W3CDTF">2015-03-20T13:44:07Z</dcterms:created>
  <dcterms:modified xsi:type="dcterms:W3CDTF">2021-06-21T08:30:05Z</dcterms:modified>
</cp:coreProperties>
</file>